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assagay Onyango" initials="SO" lastIdx="1" clrIdx="0">
    <p:extLst>
      <p:ext uri="{19B8F6BF-5375-455C-9EA6-DF929625EA0E}">
        <p15:presenceInfo xmlns:p15="http://schemas.microsoft.com/office/powerpoint/2012/main" userId="S::ONY21004758@student.barnfield.ac.uk::7d3ee687-390f-4360-80bd-a23d2d545f2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100" d="100"/>
          <a:sy n="100" d="100"/>
        </p:scale>
        <p:origin x="108" y="3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p:nvPr>
        </p:nvSpPr>
        <p:spPr>
          <a:xfrm>
            <a:off x="1524000" y="1122363"/>
            <a:ext cx="9144000" cy="2387600"/>
          </a:xfrm>
        </p:spPr>
        <p:txBody>
          <a:bodyPr anchor="b"/>
          <a:lstStyle>
            <a:lvl1pPr algn="l">
              <a:defRPr sz="6000" b="1" i="0" cap="all" baseline="0"/>
            </a:lvl1pPr>
          </a:lstStyle>
          <a:p>
            <a:r>
              <a:rPr lang="en-US"/>
              <a:t>Click to edit Master title style</a:t>
            </a:r>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1524000" y="3602038"/>
            <a:ext cx="9144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CE66DA5-7751-4D3D-B753-58DF3B418763}"/>
              </a:ext>
            </a:extLst>
          </p:cNvPr>
          <p:cNvSpPr>
            <a:spLocks noGrp="1"/>
          </p:cNvSpPr>
          <p:nvPr>
            <p:ph type="dt" sz="half" idx="10"/>
          </p:nvPr>
        </p:nvSpPr>
        <p:spPr/>
        <p:txBody>
          <a:bodyPr/>
          <a:lstStyle/>
          <a:p>
            <a:fld id="{6A4B53A7-3209-46A6-9454-F38EAC8F11E7}" type="datetimeFigureOut">
              <a:rPr lang="en-US" smtClean="0"/>
              <a:t>12/9/2021</a:t>
            </a:fld>
            <a:endParaRPr lang="en-US"/>
          </a:p>
        </p:txBody>
      </p:sp>
      <p:sp>
        <p:nvSpPr>
          <p:cNvPr id="5" name="Footer Placeholder 4">
            <a:extLst>
              <a:ext uri="{FF2B5EF4-FFF2-40B4-BE49-F238E27FC236}">
                <a16:creationId xmlns:a16="http://schemas.microsoft.com/office/drawing/2014/main" id="{7F8C2A2A-62DB-40C0-8AE7-CB9B98649B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01EAA4-F44C-4C1F-B8E3-1A3005300F50}"/>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11" name="Straight Connector 10">
            <a:extLst>
              <a:ext uri="{FF2B5EF4-FFF2-40B4-BE49-F238E27FC236}">
                <a16:creationId xmlns:a16="http://schemas.microsoft.com/office/drawing/2014/main" id="{D1B787A8-0D67-4B7E-9B48-86BD906AB6B5}"/>
              </a:ext>
            </a:extLst>
          </p:cNvPr>
          <p:cNvCxnSpPr>
            <a:cxnSpLocks/>
          </p:cNvCxnSpPr>
          <p:nvPr/>
        </p:nvCxnSpPr>
        <p:spPr>
          <a:xfrm>
            <a:off x="715890" y="1114050"/>
            <a:ext cx="0" cy="5735637"/>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16578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AD429-654B-4F0E-94E9-6FEF8EC67EF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68D60B2-06F5-4567-BE1F-BBA5270537B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16F6F2-8269-4B80-8EE3-81FEE0F9DFA6}"/>
              </a:ext>
            </a:extLst>
          </p:cNvPr>
          <p:cNvSpPr>
            <a:spLocks noGrp="1"/>
          </p:cNvSpPr>
          <p:nvPr>
            <p:ph type="dt" sz="half" idx="10"/>
          </p:nvPr>
        </p:nvSpPr>
        <p:spPr/>
        <p:txBody>
          <a:bodyPr/>
          <a:lstStyle/>
          <a:p>
            <a:fld id="{6A4B53A7-3209-46A6-9454-F38EAC8F11E7}" type="datetimeFigureOut">
              <a:rPr lang="en-US" smtClean="0"/>
              <a:t>12/9/2021</a:t>
            </a:fld>
            <a:endParaRPr lang="en-US"/>
          </a:p>
        </p:txBody>
      </p:sp>
      <p:sp>
        <p:nvSpPr>
          <p:cNvPr id="5" name="Footer Placeholder 4">
            <a:extLst>
              <a:ext uri="{FF2B5EF4-FFF2-40B4-BE49-F238E27FC236}">
                <a16:creationId xmlns:a16="http://schemas.microsoft.com/office/drawing/2014/main" id="{56BC86E4-3EDE-4EB4-B1A3-A1198AADD1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1752B0-ACEC-49EF-8131-FCF35BC5CD35}"/>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7" name="Straight Connector 6">
            <a:extLst>
              <a:ext uri="{FF2B5EF4-FFF2-40B4-BE49-F238E27FC236}">
                <a16:creationId xmlns:a16="http://schemas.microsoft.com/office/drawing/2014/main" id="{1A0462E3-375D-4E76-8886-69E06985D069}"/>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4281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423B094-F480-477B-901C-7181F88C076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D052089-A920-4E52-98DC-8A5DC7B0ACC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A074FE-F1B4-421F-A66E-FA351C8F99E9}"/>
              </a:ext>
            </a:extLst>
          </p:cNvPr>
          <p:cNvSpPr>
            <a:spLocks noGrp="1"/>
          </p:cNvSpPr>
          <p:nvPr>
            <p:ph type="dt" sz="half" idx="10"/>
          </p:nvPr>
        </p:nvSpPr>
        <p:spPr/>
        <p:txBody>
          <a:bodyPr/>
          <a:lstStyle/>
          <a:p>
            <a:fld id="{6A4B53A7-3209-46A6-9454-F38EAC8F11E7}" type="datetimeFigureOut">
              <a:rPr lang="en-US" smtClean="0"/>
              <a:t>12/9/2021</a:t>
            </a:fld>
            <a:endParaRPr lang="en-US"/>
          </a:p>
        </p:txBody>
      </p:sp>
      <p:sp>
        <p:nvSpPr>
          <p:cNvPr id="5" name="Footer Placeholder 4">
            <a:extLst>
              <a:ext uri="{FF2B5EF4-FFF2-40B4-BE49-F238E27FC236}">
                <a16:creationId xmlns:a16="http://schemas.microsoft.com/office/drawing/2014/main" id="{34D764BA-3AB2-45FD-ABCB-975B3FDDF2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FB3FEF-8252-49FD-82F2-3E5FABC65F9A}"/>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7" name="Straight Connector 6">
            <a:extLst>
              <a:ext uri="{FF2B5EF4-FFF2-40B4-BE49-F238E27FC236}">
                <a16:creationId xmlns:a16="http://schemas.microsoft.com/office/drawing/2014/main" id="{0AEB5C65-83BB-4EBD-AD22-EDA8489D0F5D}"/>
              </a:ext>
            </a:extLst>
          </p:cNvPr>
          <p:cNvCxnSpPr>
            <a:cxnSpLocks/>
          </p:cNvCxnSpPr>
          <p:nvPr/>
        </p:nvCxnSpPr>
        <p:spPr>
          <a:xfrm flipV="1">
            <a:off x="8313" y="261865"/>
            <a:ext cx="11353802" cy="1"/>
          </a:xfrm>
          <a:prstGeom prst="line">
            <a:avLst/>
          </a:prstGeom>
          <a:ln w="25400" cap="sq">
            <a:gradFill flip="none" rotWithShape="1">
              <a:gsLst>
                <a:gs pos="0">
                  <a:schemeClr val="accent2"/>
                </a:gs>
                <a:gs pos="100000">
                  <a:schemeClr val="accent4"/>
                </a:gs>
              </a:gsLst>
              <a:lin ang="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8798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6CF8C-1EA0-4E47-AC60-CAC3B80A3C5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8CABF8-19D8-4F3C-994F-4D35EC7A2C3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97BB2D-4E2C-4490-A2A3-4B68BCC5D2F9}"/>
              </a:ext>
            </a:extLst>
          </p:cNvPr>
          <p:cNvSpPr>
            <a:spLocks noGrp="1"/>
          </p:cNvSpPr>
          <p:nvPr>
            <p:ph type="dt" sz="half" idx="10"/>
          </p:nvPr>
        </p:nvSpPr>
        <p:spPr/>
        <p:txBody>
          <a:bodyPr/>
          <a:lstStyle/>
          <a:p>
            <a:fld id="{6A4B53A7-3209-46A6-9454-F38EAC8F11E7}" type="datetimeFigureOut">
              <a:rPr lang="en-US" smtClean="0"/>
              <a:t>12/9/2021</a:t>
            </a:fld>
            <a:endParaRPr lang="en-US"/>
          </a:p>
        </p:txBody>
      </p:sp>
      <p:sp>
        <p:nvSpPr>
          <p:cNvPr id="5" name="Footer Placeholder 4">
            <a:extLst>
              <a:ext uri="{FF2B5EF4-FFF2-40B4-BE49-F238E27FC236}">
                <a16:creationId xmlns:a16="http://schemas.microsoft.com/office/drawing/2014/main" id="{6140F15D-DD72-46D5-BF0F-F506471070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66FD4D-815A-431C-ADEF-DE6F236F617F}"/>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7" name="Straight Connector 6">
            <a:extLst>
              <a:ext uri="{FF2B5EF4-FFF2-40B4-BE49-F238E27FC236}">
                <a16:creationId xmlns:a16="http://schemas.microsoft.com/office/drawing/2014/main" id="{5C05CAAB-DBA2-4548-AD5F-01BB97FBB207}"/>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6124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FC2D1-D3FE-4B37-8740-57444421FDBF}"/>
              </a:ext>
            </a:extLst>
          </p:cNvPr>
          <p:cNvSpPr>
            <a:spLocks noGrp="1"/>
          </p:cNvSpPr>
          <p:nvPr>
            <p:ph type="title"/>
          </p:nvPr>
        </p:nvSpPr>
        <p:spPr>
          <a:xfrm>
            <a:off x="831850" y="1709738"/>
            <a:ext cx="10515600" cy="2852737"/>
          </a:xfrm>
        </p:spPr>
        <p:txBody>
          <a:bodyPr anchor="b"/>
          <a:lstStyle>
            <a:lvl1pPr>
              <a:defRPr sz="6000" b="1" i="0" cap="all" baseline="0"/>
            </a:lvl1pPr>
          </a:lstStyle>
          <a:p>
            <a:r>
              <a:rPr lang="en-US"/>
              <a:t>Click to edit Master title style</a:t>
            </a:r>
          </a:p>
        </p:txBody>
      </p:sp>
      <p:sp>
        <p:nvSpPr>
          <p:cNvPr id="3" name="Text Placeholder 2">
            <a:extLst>
              <a:ext uri="{FF2B5EF4-FFF2-40B4-BE49-F238E27FC236}">
                <a16:creationId xmlns:a16="http://schemas.microsoft.com/office/drawing/2014/main" id="{BA5AF550-086C-426E-A374-85DB3957017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9A58988-AD39-4AE9-8E6A-0907F0BE2673}"/>
              </a:ext>
            </a:extLst>
          </p:cNvPr>
          <p:cNvSpPr>
            <a:spLocks noGrp="1"/>
          </p:cNvSpPr>
          <p:nvPr>
            <p:ph type="dt" sz="half" idx="10"/>
          </p:nvPr>
        </p:nvSpPr>
        <p:spPr/>
        <p:txBody>
          <a:bodyPr/>
          <a:lstStyle/>
          <a:p>
            <a:fld id="{6A4B53A7-3209-46A6-9454-F38EAC8F11E7}" type="datetimeFigureOut">
              <a:rPr lang="en-US" smtClean="0"/>
              <a:t>12/9/2021</a:t>
            </a:fld>
            <a:endParaRPr lang="en-US"/>
          </a:p>
        </p:txBody>
      </p:sp>
      <p:sp>
        <p:nvSpPr>
          <p:cNvPr id="5" name="Footer Placeholder 4">
            <a:extLst>
              <a:ext uri="{FF2B5EF4-FFF2-40B4-BE49-F238E27FC236}">
                <a16:creationId xmlns:a16="http://schemas.microsoft.com/office/drawing/2014/main" id="{1D366319-82EE-408E-819F-8F8E6DBA7A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21C8A6-777F-496D-8620-AE52BFC33FC4}"/>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9" name="Straight Connector 8">
            <a:extLst>
              <a:ext uri="{FF2B5EF4-FFF2-40B4-BE49-F238E27FC236}">
                <a16:creationId xmlns:a16="http://schemas.microsoft.com/office/drawing/2014/main" id="{C031F83B-57A8-4533-981C-D1FFAD2B6B6F}"/>
              </a:ext>
            </a:extLst>
          </p:cNvPr>
          <p:cNvCxnSpPr>
            <a:cxnSpLocks/>
          </p:cNvCxnSpPr>
          <p:nvPr/>
        </p:nvCxnSpPr>
        <p:spPr>
          <a:xfrm>
            <a:off x="715890" y="1701425"/>
            <a:ext cx="0" cy="5148262"/>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0096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57166-6921-4546-BA2C-99E464681F4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5B9122-6371-4049-B57A-33DED7DA2F7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A14555D-0753-4312-A26B-2338813F9BB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3D8FDCB-69DA-4A8F-8B91-5CFF77897C27}"/>
              </a:ext>
            </a:extLst>
          </p:cNvPr>
          <p:cNvSpPr>
            <a:spLocks noGrp="1"/>
          </p:cNvSpPr>
          <p:nvPr>
            <p:ph type="dt" sz="half" idx="10"/>
          </p:nvPr>
        </p:nvSpPr>
        <p:spPr/>
        <p:txBody>
          <a:bodyPr/>
          <a:lstStyle/>
          <a:p>
            <a:fld id="{6A4B53A7-3209-46A6-9454-F38EAC8F11E7}" type="datetimeFigureOut">
              <a:rPr lang="en-US" smtClean="0"/>
              <a:t>12/9/2021</a:t>
            </a:fld>
            <a:endParaRPr lang="en-US"/>
          </a:p>
        </p:txBody>
      </p:sp>
      <p:sp>
        <p:nvSpPr>
          <p:cNvPr id="6" name="Footer Placeholder 5">
            <a:extLst>
              <a:ext uri="{FF2B5EF4-FFF2-40B4-BE49-F238E27FC236}">
                <a16:creationId xmlns:a16="http://schemas.microsoft.com/office/drawing/2014/main" id="{91AC8C07-E0D3-4464-AE3C-25730D75C8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2596A6-734E-4AE0-BFB8-3089137BF8E8}"/>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8" name="Straight Connector 7">
            <a:extLst>
              <a:ext uri="{FF2B5EF4-FFF2-40B4-BE49-F238E27FC236}">
                <a16:creationId xmlns:a16="http://schemas.microsoft.com/office/drawing/2014/main" id="{3FB7E8F4-3FB3-45AB-A381-9093CA95AAE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799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057AE-3B3B-4261-B912-BF9EB9A58C3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2A2D237-A706-4712-90CA-B04517CBBE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DE39CA1-2B6D-427E-9688-9093D5865CB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3D53357-616B-47F4-944B-F979FE9663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7EA593-3036-4FB5-94B4-D9431DF0487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86B3EF2-2C04-480F-A570-14E520DD00DE}"/>
              </a:ext>
            </a:extLst>
          </p:cNvPr>
          <p:cNvSpPr>
            <a:spLocks noGrp="1"/>
          </p:cNvSpPr>
          <p:nvPr>
            <p:ph type="dt" sz="half" idx="10"/>
          </p:nvPr>
        </p:nvSpPr>
        <p:spPr/>
        <p:txBody>
          <a:bodyPr/>
          <a:lstStyle/>
          <a:p>
            <a:fld id="{6A4B53A7-3209-46A6-9454-F38EAC8F11E7}" type="datetimeFigureOut">
              <a:rPr lang="en-US" smtClean="0"/>
              <a:t>12/9/2021</a:t>
            </a:fld>
            <a:endParaRPr lang="en-US"/>
          </a:p>
        </p:txBody>
      </p:sp>
      <p:sp>
        <p:nvSpPr>
          <p:cNvPr id="8" name="Footer Placeholder 7">
            <a:extLst>
              <a:ext uri="{FF2B5EF4-FFF2-40B4-BE49-F238E27FC236}">
                <a16:creationId xmlns:a16="http://schemas.microsoft.com/office/drawing/2014/main" id="{1CF5783E-3073-4F4D-8B9C-C5B18DDA5A3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1A75FE3-6719-4790-AA00-251BC2A6E5AF}"/>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10" name="Straight Connector 9">
            <a:extLst>
              <a:ext uri="{FF2B5EF4-FFF2-40B4-BE49-F238E27FC236}">
                <a16:creationId xmlns:a16="http://schemas.microsoft.com/office/drawing/2014/main" id="{160F34ED-DA60-4CC2-B735-B0EC5D9FEA35}"/>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41563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9F227-D21C-48B3-828A-6BFA9585E82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DF1DFFF-E5C5-43DF-B71C-7270DB97372C}"/>
              </a:ext>
            </a:extLst>
          </p:cNvPr>
          <p:cNvSpPr>
            <a:spLocks noGrp="1"/>
          </p:cNvSpPr>
          <p:nvPr>
            <p:ph type="dt" sz="half" idx="10"/>
          </p:nvPr>
        </p:nvSpPr>
        <p:spPr/>
        <p:txBody>
          <a:bodyPr/>
          <a:lstStyle/>
          <a:p>
            <a:fld id="{6A4B53A7-3209-46A6-9454-F38EAC8F11E7}" type="datetimeFigureOut">
              <a:rPr lang="en-US" smtClean="0"/>
              <a:t>12/9/2021</a:t>
            </a:fld>
            <a:endParaRPr lang="en-US"/>
          </a:p>
        </p:txBody>
      </p:sp>
      <p:sp>
        <p:nvSpPr>
          <p:cNvPr id="4" name="Footer Placeholder 3">
            <a:extLst>
              <a:ext uri="{FF2B5EF4-FFF2-40B4-BE49-F238E27FC236}">
                <a16:creationId xmlns:a16="http://schemas.microsoft.com/office/drawing/2014/main" id="{7EBC03C0-6EB7-4633-967C-12C35768BB5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0FF4306-91CD-4B7B-8A53-34BE8F997581}"/>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6" name="Straight Connector 5">
            <a:extLst>
              <a:ext uri="{FF2B5EF4-FFF2-40B4-BE49-F238E27FC236}">
                <a16:creationId xmlns:a16="http://schemas.microsoft.com/office/drawing/2014/main" id="{57596AF9-469C-436D-B7D2-77952EF1825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17300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FF36D6-399B-43E3-84DD-9FC5119ECCE9}"/>
              </a:ext>
            </a:extLst>
          </p:cNvPr>
          <p:cNvSpPr>
            <a:spLocks noGrp="1"/>
          </p:cNvSpPr>
          <p:nvPr>
            <p:ph type="dt" sz="half" idx="10"/>
          </p:nvPr>
        </p:nvSpPr>
        <p:spPr/>
        <p:txBody>
          <a:bodyPr/>
          <a:lstStyle/>
          <a:p>
            <a:fld id="{6A4B53A7-3209-46A6-9454-F38EAC8F11E7}" type="datetimeFigureOut">
              <a:rPr lang="en-US" smtClean="0"/>
              <a:t>12/9/2021</a:t>
            </a:fld>
            <a:endParaRPr lang="en-US"/>
          </a:p>
        </p:txBody>
      </p:sp>
      <p:sp>
        <p:nvSpPr>
          <p:cNvPr id="3" name="Footer Placeholder 2">
            <a:extLst>
              <a:ext uri="{FF2B5EF4-FFF2-40B4-BE49-F238E27FC236}">
                <a16:creationId xmlns:a16="http://schemas.microsoft.com/office/drawing/2014/main" id="{50234AB7-3B85-4028-A500-5A1BDBF45C5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C1F40F0-9909-442F-BBA4-409D061ED027}"/>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5" name="Straight Connector 4">
            <a:extLst>
              <a:ext uri="{FF2B5EF4-FFF2-40B4-BE49-F238E27FC236}">
                <a16:creationId xmlns:a16="http://schemas.microsoft.com/office/drawing/2014/main" id="{353C1207-D1C8-49E3-8837-E2B89D366FA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12330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0F214-646F-4D81-AD12-65628EC987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EF71768-C3FA-49EF-99EF-06E6C3B2846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2DA6F24-ED6C-4D12-A9D6-EE37FBD686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8E6AACE-FAFB-4934-8E3C-AB5B216353D8}"/>
              </a:ext>
            </a:extLst>
          </p:cNvPr>
          <p:cNvSpPr>
            <a:spLocks noGrp="1"/>
          </p:cNvSpPr>
          <p:nvPr>
            <p:ph type="dt" sz="half" idx="10"/>
          </p:nvPr>
        </p:nvSpPr>
        <p:spPr/>
        <p:txBody>
          <a:bodyPr/>
          <a:lstStyle/>
          <a:p>
            <a:fld id="{6A4B53A7-3209-46A6-9454-F38EAC8F11E7}" type="datetimeFigureOut">
              <a:rPr lang="en-US" smtClean="0"/>
              <a:t>12/9/2021</a:t>
            </a:fld>
            <a:endParaRPr lang="en-US"/>
          </a:p>
        </p:txBody>
      </p:sp>
      <p:sp>
        <p:nvSpPr>
          <p:cNvPr id="6" name="Footer Placeholder 5">
            <a:extLst>
              <a:ext uri="{FF2B5EF4-FFF2-40B4-BE49-F238E27FC236}">
                <a16:creationId xmlns:a16="http://schemas.microsoft.com/office/drawing/2014/main" id="{181533EA-D0F8-4C79-8721-F190DE2D2DC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59BAC9-F101-4394-BBA4-3D21A3497126}"/>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8" name="Straight Connector 7">
            <a:extLst>
              <a:ext uri="{FF2B5EF4-FFF2-40B4-BE49-F238E27FC236}">
                <a16:creationId xmlns:a16="http://schemas.microsoft.com/office/drawing/2014/main" id="{0F3A79C9-7EDC-44F6-AC48-5DD98A7695AD}"/>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14188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CB71F-B6C2-4866-BC97-304F78816E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55ED73B-8413-478D-80D7-B78B69763B6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1BDF226-1B94-4D2D-98B3-7B932FB17D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0C4E9A-CA29-4CCD-ACFA-B29F80FBA163}"/>
              </a:ext>
            </a:extLst>
          </p:cNvPr>
          <p:cNvSpPr>
            <a:spLocks noGrp="1"/>
          </p:cNvSpPr>
          <p:nvPr>
            <p:ph type="dt" sz="half" idx="10"/>
          </p:nvPr>
        </p:nvSpPr>
        <p:spPr/>
        <p:txBody>
          <a:bodyPr/>
          <a:lstStyle/>
          <a:p>
            <a:fld id="{6A4B53A7-3209-46A6-9454-F38EAC8F11E7}" type="datetimeFigureOut">
              <a:rPr lang="en-US" smtClean="0"/>
              <a:t>12/9/2021</a:t>
            </a:fld>
            <a:endParaRPr lang="en-US"/>
          </a:p>
        </p:txBody>
      </p:sp>
      <p:sp>
        <p:nvSpPr>
          <p:cNvPr id="6" name="Footer Placeholder 5">
            <a:extLst>
              <a:ext uri="{FF2B5EF4-FFF2-40B4-BE49-F238E27FC236}">
                <a16:creationId xmlns:a16="http://schemas.microsoft.com/office/drawing/2014/main" id="{71A5B7BE-3F1B-4FF3-B1D7-6E39B99D07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2F18F1-E27E-470E-AE13-4755DEE63A32}"/>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8" name="Straight Connector 7">
            <a:extLst>
              <a:ext uri="{FF2B5EF4-FFF2-40B4-BE49-F238E27FC236}">
                <a16:creationId xmlns:a16="http://schemas.microsoft.com/office/drawing/2014/main" id="{00F08750-B7F2-4119-B151-68DE77481335}"/>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28633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DA4224-F4E4-47A4-ACF7-2317493908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1679907-DC49-4B86-A34C-C97DBC26A9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DBC8A0-34FC-4B6E-B42B-A721267D89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i="0" cap="all" spc="100" baseline="0">
                <a:solidFill>
                  <a:schemeClr val="tx1">
                    <a:tint val="75000"/>
                  </a:schemeClr>
                </a:solidFill>
              </a:defRPr>
            </a:lvl1pPr>
          </a:lstStyle>
          <a:p>
            <a:fld id="{6A4B53A7-3209-46A6-9454-F38EAC8F11E7}" type="datetimeFigureOut">
              <a:rPr lang="en-US" smtClean="0"/>
              <a:pPr/>
              <a:t>12/9/2021</a:t>
            </a:fld>
            <a:endParaRPr lang="en-US" dirty="0"/>
          </a:p>
        </p:txBody>
      </p:sp>
      <p:sp>
        <p:nvSpPr>
          <p:cNvPr id="5" name="Footer Placeholder 4">
            <a:extLst>
              <a:ext uri="{FF2B5EF4-FFF2-40B4-BE49-F238E27FC236}">
                <a16:creationId xmlns:a16="http://schemas.microsoft.com/office/drawing/2014/main" id="{609AC0B6-4CC4-4E41-8A4D-F62E17F285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6C0E9BD-90BD-46AE-8A0D-06796ADB76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i="0" cap="all" spc="100" baseline="0">
                <a:solidFill>
                  <a:schemeClr val="tx1">
                    <a:tint val="75000"/>
                  </a:schemeClr>
                </a:solidFill>
              </a:defRPr>
            </a:lvl1pPr>
          </a:lstStyle>
          <a:p>
            <a:fld id="{27CE633F-9882-4A5C-83A2-1109D0C73261}" type="slidenum">
              <a:rPr lang="en-US" smtClean="0"/>
              <a:pPr/>
              <a:t>‹#›</a:t>
            </a:fld>
            <a:endParaRPr lang="en-US"/>
          </a:p>
        </p:txBody>
      </p:sp>
    </p:spTree>
    <p:extLst>
      <p:ext uri="{BB962C8B-B14F-4D97-AF65-F5344CB8AC3E}">
        <p14:creationId xmlns:p14="http://schemas.microsoft.com/office/powerpoint/2010/main" val="1594265461"/>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7" r:id="rId7"/>
    <p:sldLayoutId id="2147483733" r:id="rId8"/>
    <p:sldLayoutId id="2147483734" r:id="rId9"/>
    <p:sldLayoutId id="2147483735" r:id="rId10"/>
    <p:sldLayoutId id="2147483736" r:id="rId11"/>
  </p:sldLayoutIdLst>
  <p:txStyles>
    <p:titleStyle>
      <a:lvl1pPr algn="l" defTabSz="914400" rtl="0" eaLnBrk="1" latinLnBrk="0" hangingPunct="1">
        <a:lnSpc>
          <a:spcPct val="90000"/>
        </a:lnSpc>
        <a:spcBef>
          <a:spcPct val="0"/>
        </a:spcBef>
        <a:buNone/>
        <a:defRPr sz="4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svg"/><Relationship Id="rId10" Type="http://schemas.openxmlformats.org/officeDocument/2006/relationships/image" Target="../media/image9.sv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hyperlink" Target="https://www.magcloud.com/browse/issue/1619807" TargetMode="External"/><Relationship Id="rId1" Type="http://schemas.openxmlformats.org/officeDocument/2006/relationships/slideLayout" Target="../slideLayouts/slideLayout7.xml"/><Relationship Id="rId5" Type="http://schemas.openxmlformats.org/officeDocument/2006/relationships/image" Target="../media/image42.png"/><Relationship Id="rId4" Type="http://schemas.openxmlformats.org/officeDocument/2006/relationships/image" Target="../media/image41.png"/></Relationships>
</file>

<file path=ppt/slides/_rels/slide1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5.sv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3" Type="http://schemas.openxmlformats.org/officeDocument/2006/relationships/image" Target="../media/image31.svg"/><Relationship Id="rId7"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svg"/><Relationship Id="rId4" Type="http://schemas.openxmlformats.org/officeDocument/2006/relationships/image" Target="../media/image32.png"/></Relationships>
</file>

<file path=ppt/slides/_rels/slide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E3C5560-7A9C-489F-9148-18C5E1D0F0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A8B1793-6229-4D08-A437-38F4B4676324}"/>
              </a:ext>
            </a:extLst>
          </p:cNvPr>
          <p:cNvSpPr>
            <a:spLocks noGrp="1"/>
          </p:cNvSpPr>
          <p:nvPr>
            <p:ph type="ctrTitle"/>
          </p:nvPr>
        </p:nvSpPr>
        <p:spPr>
          <a:xfrm>
            <a:off x="1366240" y="3588305"/>
            <a:ext cx="5309140" cy="1593295"/>
          </a:xfrm>
        </p:spPr>
        <p:txBody>
          <a:bodyPr>
            <a:normAutofit/>
          </a:bodyPr>
          <a:lstStyle/>
          <a:p>
            <a:r>
              <a:rPr lang="en-GB" sz="5400" dirty="0">
                <a:solidFill>
                  <a:schemeClr val="bg1"/>
                </a:solidFill>
              </a:rPr>
              <a:t>Interactive magazine</a:t>
            </a:r>
          </a:p>
        </p:txBody>
      </p:sp>
      <p:sp>
        <p:nvSpPr>
          <p:cNvPr id="3" name="Subtitle 2">
            <a:extLst>
              <a:ext uri="{FF2B5EF4-FFF2-40B4-BE49-F238E27FC236}">
                <a16:creationId xmlns:a16="http://schemas.microsoft.com/office/drawing/2014/main" id="{1076D1AD-7AD4-42A6-B64F-A622D99E276B}"/>
              </a:ext>
            </a:extLst>
          </p:cNvPr>
          <p:cNvSpPr>
            <a:spLocks noGrp="1"/>
          </p:cNvSpPr>
          <p:nvPr>
            <p:ph type="subTitle" idx="1"/>
          </p:nvPr>
        </p:nvSpPr>
        <p:spPr>
          <a:xfrm>
            <a:off x="5328659" y="4384952"/>
            <a:ext cx="1379210" cy="883364"/>
          </a:xfrm>
        </p:spPr>
        <p:txBody>
          <a:bodyPr>
            <a:normAutofit/>
          </a:bodyPr>
          <a:lstStyle/>
          <a:p>
            <a:r>
              <a:rPr lang="en-GB" sz="2000" dirty="0">
                <a:solidFill>
                  <a:schemeClr val="bg1"/>
                </a:solidFill>
              </a:rPr>
              <a:t>By</a:t>
            </a:r>
            <a:br>
              <a:rPr lang="en-GB" sz="2000" dirty="0">
                <a:solidFill>
                  <a:schemeClr val="bg1"/>
                </a:solidFill>
              </a:rPr>
            </a:br>
            <a:r>
              <a:rPr lang="en-GB" sz="2000" dirty="0" err="1">
                <a:solidFill>
                  <a:schemeClr val="bg1"/>
                </a:solidFill>
              </a:rPr>
              <a:t>Jaxmine</a:t>
            </a:r>
            <a:endParaRPr lang="en-GB" sz="2000" dirty="0">
              <a:solidFill>
                <a:schemeClr val="bg1"/>
              </a:solidFill>
            </a:endParaRPr>
          </a:p>
        </p:txBody>
      </p:sp>
      <p:sp>
        <p:nvSpPr>
          <p:cNvPr id="26" name="!!plus graphic">
            <a:extLst>
              <a:ext uri="{FF2B5EF4-FFF2-40B4-BE49-F238E27FC236}">
                <a16:creationId xmlns:a16="http://schemas.microsoft.com/office/drawing/2014/main" id="{C5CB530E-515E-412C-9DF1-5F8FFBD6F3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236" y="1606411"/>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chemeClr val="bg1"/>
          </a:solidFill>
          <a:ln w="603" cap="flat">
            <a:noFill/>
            <a:prstDash val="solid"/>
            <a:miter/>
          </a:ln>
        </p:spPr>
        <p:txBody>
          <a:bodyPr rtlCol="0" anchor="ctr"/>
          <a:lstStyle/>
          <a:p>
            <a:endParaRPr lang="en-US"/>
          </a:p>
        </p:txBody>
      </p:sp>
      <p:sp>
        <p:nvSpPr>
          <p:cNvPr id="27" name="!!dot graphic">
            <a:extLst>
              <a:ext uri="{FF2B5EF4-FFF2-40B4-BE49-F238E27FC236}">
                <a16:creationId xmlns:a16="http://schemas.microsoft.com/office/drawing/2014/main" id="{712D4376-A578-4FF1-94FC-245E7A6A4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8014" y="1835705"/>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a:p>
        </p:txBody>
      </p:sp>
      <p:sp>
        <p:nvSpPr>
          <p:cNvPr id="15" name="!!circle graphic">
            <a:extLst>
              <a:ext uri="{FF2B5EF4-FFF2-40B4-BE49-F238E27FC236}">
                <a16:creationId xmlns:a16="http://schemas.microsoft.com/office/drawing/2014/main" id="{AEA7509D-F04F-40CB-A0B3-EEF16499C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696" y="2060130"/>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bg1"/>
          </a:solidFill>
          <a:ln w="610" cap="flat">
            <a:noFill/>
            <a:prstDash val="solid"/>
            <a:miter/>
          </a:ln>
        </p:spPr>
        <p:txBody>
          <a:bodyPr rtlCol="0" anchor="ctr"/>
          <a:lstStyle/>
          <a:p>
            <a:endParaRPr lang="en-US"/>
          </a:p>
        </p:txBody>
      </p:sp>
      <p:cxnSp>
        <p:nvCxnSpPr>
          <p:cNvPr id="17" name="!!Straight Connector">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01262" y="3505200"/>
            <a:ext cx="0" cy="335280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pic>
        <p:nvPicPr>
          <p:cNvPr id="28" name="Graphic 18">
            <a:extLst>
              <a:ext uri="{FF2B5EF4-FFF2-40B4-BE49-F238E27FC236}">
                <a16:creationId xmlns:a16="http://schemas.microsoft.com/office/drawing/2014/main" id="{508BEF50-7B1E-49A4-BC19-5F4F1D755E6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10836425" y="5436655"/>
            <a:ext cx="151536" cy="151536"/>
          </a:xfrm>
          <a:prstGeom prst="rect">
            <a:avLst/>
          </a:prstGeom>
        </p:spPr>
      </p:pic>
      <p:pic>
        <p:nvPicPr>
          <p:cNvPr id="29" name="Graphic 20">
            <a:extLst>
              <a:ext uri="{FF2B5EF4-FFF2-40B4-BE49-F238E27FC236}">
                <a16:creationId xmlns:a16="http://schemas.microsoft.com/office/drawing/2014/main" id="{3FBAD350-5664-4811-A208-657FB882D35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11245175" y="5896734"/>
            <a:ext cx="108625" cy="108625"/>
          </a:xfrm>
          <a:prstGeom prst="rect">
            <a:avLst/>
          </a:prstGeom>
        </p:spPr>
      </p:pic>
      <p:pic>
        <p:nvPicPr>
          <p:cNvPr id="30" name="Graphic 22">
            <a:extLst>
              <a:ext uri="{FF2B5EF4-FFF2-40B4-BE49-F238E27FC236}">
                <a16:creationId xmlns:a16="http://schemas.microsoft.com/office/drawing/2014/main" id="{C39ADB8F-D187-49D7-BDCF-C1B6DC7270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flipH="1">
            <a:off x="10554288" y="6038004"/>
            <a:ext cx="95759" cy="95759"/>
          </a:xfrm>
          <a:prstGeom prst="rect">
            <a:avLst/>
          </a:prstGeom>
        </p:spPr>
      </p:pic>
      <p:pic>
        <p:nvPicPr>
          <p:cNvPr id="4" name="Picture 3" descr="Abstract geometric hexagon overlay pattern on white and gray background">
            <a:extLst>
              <a:ext uri="{FF2B5EF4-FFF2-40B4-BE49-F238E27FC236}">
                <a16:creationId xmlns:a16="http://schemas.microsoft.com/office/drawing/2014/main" id="{65D24755-5691-4871-B313-8FDFB03A57BD}"/>
              </a:ext>
            </a:extLst>
          </p:cNvPr>
          <p:cNvPicPr>
            <a:picLocks noChangeAspect="1"/>
          </p:cNvPicPr>
          <p:nvPr/>
        </p:nvPicPr>
        <p:blipFill rotWithShape="1">
          <a:blip r:embed="rId8"/>
          <a:srcRect l="16014" r="7168" b="1"/>
          <a:stretch/>
        </p:blipFill>
        <p:spPr>
          <a:xfrm>
            <a:off x="6740358" y="1606411"/>
            <a:ext cx="5451642" cy="5251590"/>
          </a:xfrm>
          <a:custGeom>
            <a:avLst/>
            <a:gdLst/>
            <a:ahLst/>
            <a:cxnLst/>
            <a:rect l="l" t="t" r="r" b="b"/>
            <a:pathLst>
              <a:path w="5923214" h="5705857">
                <a:moveTo>
                  <a:pt x="3612238" y="0"/>
                </a:moveTo>
                <a:cubicBezTo>
                  <a:pt x="4485043" y="0"/>
                  <a:pt x="5285549" y="309553"/>
                  <a:pt x="5909957" y="824860"/>
                </a:cubicBezTo>
                <a:lnTo>
                  <a:pt x="5923214" y="836909"/>
                </a:lnTo>
                <a:lnTo>
                  <a:pt x="5923214" y="5705857"/>
                </a:lnTo>
                <a:lnTo>
                  <a:pt x="672237" y="5705857"/>
                </a:lnTo>
                <a:lnTo>
                  <a:pt x="616914" y="5631875"/>
                </a:lnTo>
                <a:cubicBezTo>
                  <a:pt x="227427" y="5055358"/>
                  <a:pt x="0" y="4360357"/>
                  <a:pt x="0" y="3612238"/>
                </a:cubicBezTo>
                <a:cubicBezTo>
                  <a:pt x="0" y="1617255"/>
                  <a:pt x="1617255" y="0"/>
                  <a:pt x="3612238" y="0"/>
                </a:cubicBezTo>
                <a:close/>
              </a:path>
            </a:pathLst>
          </a:custGeom>
        </p:spPr>
      </p:pic>
      <p:pic>
        <p:nvPicPr>
          <p:cNvPr id="6" name="Graphic 5" descr="Cat with solid fill">
            <a:extLst>
              <a:ext uri="{FF2B5EF4-FFF2-40B4-BE49-F238E27FC236}">
                <a16:creationId xmlns:a16="http://schemas.microsoft.com/office/drawing/2014/main" id="{3BD59A75-ED00-4C08-8EED-8002EE182FE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561064" y="2913077"/>
            <a:ext cx="914400" cy="914400"/>
          </a:xfrm>
          <a:prstGeom prst="rect">
            <a:avLst/>
          </a:prstGeom>
        </p:spPr>
      </p:pic>
      <p:sp>
        <p:nvSpPr>
          <p:cNvPr id="42" name="Title 1">
            <a:extLst>
              <a:ext uri="{FF2B5EF4-FFF2-40B4-BE49-F238E27FC236}">
                <a16:creationId xmlns:a16="http://schemas.microsoft.com/office/drawing/2014/main" id="{E947AF09-833E-40CD-AD81-50559F427F8D}"/>
              </a:ext>
            </a:extLst>
          </p:cNvPr>
          <p:cNvSpPr txBox="1">
            <a:spLocks/>
          </p:cNvSpPr>
          <p:nvPr/>
        </p:nvSpPr>
        <p:spPr>
          <a:xfrm>
            <a:off x="2324584" y="2826361"/>
            <a:ext cx="3392452" cy="884368"/>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b="1" i="0" kern="1200" cap="all" baseline="0">
                <a:solidFill>
                  <a:schemeClr val="tx1"/>
                </a:solidFill>
                <a:latin typeface="+mj-lt"/>
                <a:ea typeface="+mj-ea"/>
                <a:cs typeface="+mj-cs"/>
              </a:defRPr>
            </a:lvl1pPr>
          </a:lstStyle>
          <a:p>
            <a:r>
              <a:rPr lang="en-GB" sz="5400" dirty="0">
                <a:solidFill>
                  <a:schemeClr val="bg1"/>
                </a:solidFill>
              </a:rPr>
              <a:t>FASHION</a:t>
            </a:r>
          </a:p>
        </p:txBody>
      </p:sp>
    </p:spTree>
    <p:extLst>
      <p:ext uri="{BB962C8B-B14F-4D97-AF65-F5344CB8AC3E}">
        <p14:creationId xmlns:p14="http://schemas.microsoft.com/office/powerpoint/2010/main" val="40878750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084E093-A635-47BD-A29A-C86EC05DB836}"/>
              </a:ext>
            </a:extLst>
          </p:cNvPr>
          <p:cNvSpPr txBox="1"/>
          <p:nvPr/>
        </p:nvSpPr>
        <p:spPr>
          <a:xfrm>
            <a:off x="922788" y="394284"/>
            <a:ext cx="6123963" cy="769441"/>
          </a:xfrm>
          <a:prstGeom prst="rect">
            <a:avLst/>
          </a:prstGeom>
          <a:noFill/>
        </p:spPr>
        <p:txBody>
          <a:bodyPr wrap="square" rtlCol="0">
            <a:spAutoFit/>
          </a:bodyPr>
          <a:lstStyle/>
          <a:p>
            <a:r>
              <a:rPr lang="en-GB" sz="4400" b="1" i="1" dirty="0">
                <a:latin typeface="+mj-lt"/>
              </a:rPr>
              <a:t>PRODUCT</a:t>
            </a:r>
            <a:r>
              <a:rPr lang="en-GB" sz="4400" b="1" dirty="0">
                <a:latin typeface="+mj-lt"/>
              </a:rPr>
              <a:t> </a:t>
            </a:r>
            <a:r>
              <a:rPr lang="en-GB" sz="4400" b="1" dirty="0">
                <a:solidFill>
                  <a:schemeClr val="accent2"/>
                </a:solidFill>
                <a:latin typeface="+mj-lt"/>
              </a:rPr>
              <a:t>&gt;&gt;</a:t>
            </a:r>
          </a:p>
        </p:txBody>
      </p:sp>
      <p:sp>
        <p:nvSpPr>
          <p:cNvPr id="3" name="TextBox 2">
            <a:extLst>
              <a:ext uri="{FF2B5EF4-FFF2-40B4-BE49-F238E27FC236}">
                <a16:creationId xmlns:a16="http://schemas.microsoft.com/office/drawing/2014/main" id="{CB53916F-BD49-4925-A268-CB921F977971}"/>
              </a:ext>
            </a:extLst>
          </p:cNvPr>
          <p:cNvSpPr txBox="1"/>
          <p:nvPr/>
        </p:nvSpPr>
        <p:spPr>
          <a:xfrm>
            <a:off x="796954" y="1057012"/>
            <a:ext cx="10637240" cy="5078313"/>
          </a:xfrm>
          <a:prstGeom prst="rect">
            <a:avLst/>
          </a:prstGeom>
          <a:noFill/>
        </p:spPr>
        <p:txBody>
          <a:bodyPr wrap="square" rtlCol="0">
            <a:spAutoFit/>
          </a:bodyPr>
          <a:lstStyle/>
          <a:p>
            <a:r>
              <a:rPr lang="en-GB" dirty="0"/>
              <a:t>The double pages definitely met what I was going for (minimalistic and sticking to only a few main colours) and came out the best. I used multiple techniques while making the magazine like Buttons &amp; Forms for the buttons in the Poll section, using Multi-state objects to create a slideshow and using Colour Range in Photoshop to make the swirl design background. The slideshow was originally what I’d include for an interactive element, I wanted the buttons to also be interactive as they’re meant to be and I had to use Colour Range as the original background was only black and white and I wanted to change the colours</a:t>
            </a:r>
          </a:p>
          <a:p>
            <a:endParaRPr lang="en-GB" dirty="0"/>
          </a:p>
          <a:p>
            <a:r>
              <a:rPr lang="en-GB" dirty="0"/>
              <a:t>My magazine is reflective of professional standards because it follows the codes &amp; conventions in magazines. The masthead in the front cover has a masthead right at the top which is an absolute staple of fashion magazines and most magazines in general. I also have different cover lines, the main and secondary cover being bigger than the others (Ethical brands and exclusive Q&amp;A). I have the issue no. in the front cover (22</a:t>
            </a:r>
            <a:r>
              <a:rPr lang="en-GB" baseline="30000" dirty="0"/>
              <a:t>nd</a:t>
            </a:r>
            <a:r>
              <a:rPr lang="en-GB" dirty="0"/>
              <a:t> issue) as well. The articles are around the model as they’re always the main focus of the cover, which is also another staple of fashion magazines. While I didn’t use the model as a background, it’s also common for that to not be the case at times. There are buzzwords such as “Exclusive” (a suggestion I had from a copy editor) are also on the cover</a:t>
            </a:r>
          </a:p>
          <a:p>
            <a:endParaRPr lang="en-GB" dirty="0"/>
          </a:p>
          <a:p>
            <a:r>
              <a:rPr lang="en-GB" dirty="0"/>
              <a:t>The original target demographic of my magazine was for young women and teenagers, this is reflected by the one colour background being easy on the eyes but still </a:t>
            </a:r>
            <a:r>
              <a:rPr lang="en-GB" dirty="0" err="1"/>
              <a:t>eyecatching</a:t>
            </a:r>
            <a:r>
              <a:rPr lang="en-GB" dirty="0"/>
              <a:t>, the text having an informal tone, the overall simplistic design of the magazine and the models all being feminine. This was clear as all my feedback knew too</a:t>
            </a:r>
          </a:p>
        </p:txBody>
      </p:sp>
      <p:pic>
        <p:nvPicPr>
          <p:cNvPr id="9" name="Picture 8" descr="Text&#10;&#10;Description automatically generated">
            <a:extLst>
              <a:ext uri="{FF2B5EF4-FFF2-40B4-BE49-F238E27FC236}">
                <a16:creationId xmlns:a16="http://schemas.microsoft.com/office/drawing/2014/main" id="{1B19E63A-2638-4605-B6AE-42A4B05AEC26}"/>
              </a:ext>
            </a:extLst>
          </p:cNvPr>
          <p:cNvPicPr>
            <a:picLocks noChangeAspect="1"/>
          </p:cNvPicPr>
          <p:nvPr/>
        </p:nvPicPr>
        <p:blipFill rotWithShape="1">
          <a:blip r:embed="rId2">
            <a:extLst>
              <a:ext uri="{28A0092B-C50C-407E-A947-70E740481C1C}">
                <a14:useLocalDpi xmlns:a14="http://schemas.microsoft.com/office/drawing/2010/main" val="0"/>
              </a:ext>
            </a:extLst>
          </a:blip>
          <a:srcRect r="19910" b="68631"/>
          <a:stretch/>
        </p:blipFill>
        <p:spPr>
          <a:xfrm>
            <a:off x="922788" y="6135325"/>
            <a:ext cx="4867699" cy="481120"/>
          </a:xfrm>
          <a:prstGeom prst="rect">
            <a:avLst/>
          </a:prstGeom>
        </p:spPr>
      </p:pic>
      <p:pic>
        <p:nvPicPr>
          <p:cNvPr id="13" name="Picture 12">
            <a:extLst>
              <a:ext uri="{FF2B5EF4-FFF2-40B4-BE49-F238E27FC236}">
                <a16:creationId xmlns:a16="http://schemas.microsoft.com/office/drawing/2014/main" id="{D27010E4-FDF6-4DB6-A8FD-3B71B19B2FA0}"/>
              </a:ext>
            </a:extLst>
          </p:cNvPr>
          <p:cNvPicPr>
            <a:picLocks noChangeAspect="1"/>
          </p:cNvPicPr>
          <p:nvPr/>
        </p:nvPicPr>
        <p:blipFill rotWithShape="1">
          <a:blip r:embed="rId3"/>
          <a:srcRect/>
          <a:stretch/>
        </p:blipFill>
        <p:spPr>
          <a:xfrm>
            <a:off x="5916321" y="6172835"/>
            <a:ext cx="5643707" cy="443610"/>
          </a:xfrm>
          <a:prstGeom prst="rect">
            <a:avLst/>
          </a:prstGeom>
        </p:spPr>
      </p:pic>
    </p:spTree>
    <p:extLst>
      <p:ext uri="{BB962C8B-B14F-4D97-AF65-F5344CB8AC3E}">
        <p14:creationId xmlns:p14="http://schemas.microsoft.com/office/powerpoint/2010/main" val="17644626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084E093-A635-47BD-A29A-C86EC05DB836}"/>
              </a:ext>
            </a:extLst>
          </p:cNvPr>
          <p:cNvSpPr txBox="1"/>
          <p:nvPr/>
        </p:nvSpPr>
        <p:spPr>
          <a:xfrm>
            <a:off x="922788" y="394284"/>
            <a:ext cx="6123963" cy="769441"/>
          </a:xfrm>
          <a:prstGeom prst="rect">
            <a:avLst/>
          </a:prstGeom>
          <a:noFill/>
        </p:spPr>
        <p:txBody>
          <a:bodyPr wrap="square" rtlCol="0">
            <a:spAutoFit/>
          </a:bodyPr>
          <a:lstStyle/>
          <a:p>
            <a:r>
              <a:rPr lang="en-GB" sz="4400" b="1" i="1" dirty="0">
                <a:latin typeface="+mj-lt"/>
              </a:rPr>
              <a:t>PRODUCT</a:t>
            </a:r>
            <a:r>
              <a:rPr lang="en-GB" sz="4400" b="1" dirty="0">
                <a:latin typeface="+mj-lt"/>
              </a:rPr>
              <a:t> </a:t>
            </a:r>
            <a:r>
              <a:rPr lang="en-GB" sz="4400" b="1" dirty="0">
                <a:solidFill>
                  <a:schemeClr val="accent2"/>
                </a:solidFill>
                <a:latin typeface="+mj-lt"/>
              </a:rPr>
              <a:t>&gt;&gt;</a:t>
            </a:r>
          </a:p>
        </p:txBody>
      </p:sp>
      <p:pic>
        <p:nvPicPr>
          <p:cNvPr id="5" name="Picture 4">
            <a:hlinkClick r:id="rId2"/>
            <a:extLst>
              <a:ext uri="{FF2B5EF4-FFF2-40B4-BE49-F238E27FC236}">
                <a16:creationId xmlns:a16="http://schemas.microsoft.com/office/drawing/2014/main" id="{F5818D09-0C64-4B07-9FB4-3CB5CC4EB9C5}"/>
              </a:ext>
            </a:extLst>
          </p:cNvPr>
          <p:cNvPicPr>
            <a:picLocks noChangeAspect="1"/>
          </p:cNvPicPr>
          <p:nvPr/>
        </p:nvPicPr>
        <p:blipFill>
          <a:blip r:embed="rId3"/>
          <a:stretch>
            <a:fillRect/>
          </a:stretch>
        </p:blipFill>
        <p:spPr>
          <a:xfrm>
            <a:off x="4830634" y="1380603"/>
            <a:ext cx="2359663" cy="3061807"/>
          </a:xfrm>
          <a:prstGeom prst="rect">
            <a:avLst/>
          </a:prstGeom>
        </p:spPr>
      </p:pic>
      <p:pic>
        <p:nvPicPr>
          <p:cNvPr id="7" name="Picture 6">
            <a:extLst>
              <a:ext uri="{FF2B5EF4-FFF2-40B4-BE49-F238E27FC236}">
                <a16:creationId xmlns:a16="http://schemas.microsoft.com/office/drawing/2014/main" id="{14FAC376-E7B2-4EDE-9E67-79E9EB214FF3}"/>
              </a:ext>
            </a:extLst>
          </p:cNvPr>
          <p:cNvPicPr>
            <a:picLocks noChangeAspect="1"/>
          </p:cNvPicPr>
          <p:nvPr/>
        </p:nvPicPr>
        <p:blipFill>
          <a:blip r:embed="rId4"/>
          <a:stretch>
            <a:fillRect/>
          </a:stretch>
        </p:blipFill>
        <p:spPr>
          <a:xfrm>
            <a:off x="1123948" y="1380603"/>
            <a:ext cx="3433087" cy="4844988"/>
          </a:xfrm>
          <a:prstGeom prst="rect">
            <a:avLst/>
          </a:prstGeom>
        </p:spPr>
      </p:pic>
      <p:pic>
        <p:nvPicPr>
          <p:cNvPr id="4" name="Picture 3">
            <a:extLst>
              <a:ext uri="{FF2B5EF4-FFF2-40B4-BE49-F238E27FC236}">
                <a16:creationId xmlns:a16="http://schemas.microsoft.com/office/drawing/2014/main" id="{D0B85314-BEA4-4F8E-8B14-D85CE1C71AE1}"/>
              </a:ext>
            </a:extLst>
          </p:cNvPr>
          <p:cNvPicPr>
            <a:picLocks noChangeAspect="1"/>
          </p:cNvPicPr>
          <p:nvPr/>
        </p:nvPicPr>
        <p:blipFill>
          <a:blip r:embed="rId5"/>
          <a:stretch>
            <a:fillRect/>
          </a:stretch>
        </p:blipFill>
        <p:spPr>
          <a:xfrm>
            <a:off x="7463896" y="1380603"/>
            <a:ext cx="2137304" cy="3060978"/>
          </a:xfrm>
          <a:prstGeom prst="rect">
            <a:avLst/>
          </a:prstGeom>
        </p:spPr>
      </p:pic>
      <p:sp>
        <p:nvSpPr>
          <p:cNvPr id="6" name="TextBox 5">
            <a:extLst>
              <a:ext uri="{FF2B5EF4-FFF2-40B4-BE49-F238E27FC236}">
                <a16:creationId xmlns:a16="http://schemas.microsoft.com/office/drawing/2014/main" id="{421D5747-FACF-40D4-B0E1-7FE1E5158C76}"/>
              </a:ext>
            </a:extLst>
          </p:cNvPr>
          <p:cNvSpPr txBox="1"/>
          <p:nvPr/>
        </p:nvSpPr>
        <p:spPr>
          <a:xfrm>
            <a:off x="4830634" y="4619625"/>
            <a:ext cx="2359663" cy="954107"/>
          </a:xfrm>
          <a:prstGeom prst="rect">
            <a:avLst/>
          </a:prstGeom>
          <a:noFill/>
        </p:spPr>
        <p:txBody>
          <a:bodyPr wrap="square" rtlCol="0">
            <a:spAutoFit/>
          </a:bodyPr>
          <a:lstStyle/>
          <a:p>
            <a:pPr marL="285750" indent="-285750">
              <a:buFont typeface="Wingdings" panose="05000000000000000000" pitchFamily="2" charset="2"/>
              <a:buChar char="§"/>
            </a:pPr>
            <a:r>
              <a:rPr lang="en-GB" sz="1400" dirty="0"/>
              <a:t>Main and secondary cover being bigger than the rest</a:t>
            </a:r>
          </a:p>
          <a:p>
            <a:pPr marL="285750" indent="-285750">
              <a:buFont typeface="Wingdings" panose="05000000000000000000" pitchFamily="2" charset="2"/>
              <a:buChar char="§"/>
            </a:pPr>
            <a:r>
              <a:rPr lang="en-GB" sz="1400" dirty="0"/>
              <a:t>Articles “surrounding” the model</a:t>
            </a:r>
          </a:p>
        </p:txBody>
      </p:sp>
      <p:sp>
        <p:nvSpPr>
          <p:cNvPr id="9" name="TextBox 8">
            <a:extLst>
              <a:ext uri="{FF2B5EF4-FFF2-40B4-BE49-F238E27FC236}">
                <a16:creationId xmlns:a16="http://schemas.microsoft.com/office/drawing/2014/main" id="{8F8D14A8-062E-4286-BB30-938105AB0D34}"/>
              </a:ext>
            </a:extLst>
          </p:cNvPr>
          <p:cNvSpPr txBox="1"/>
          <p:nvPr/>
        </p:nvSpPr>
        <p:spPr>
          <a:xfrm>
            <a:off x="7352716" y="4619624"/>
            <a:ext cx="2359663" cy="954107"/>
          </a:xfrm>
          <a:prstGeom prst="rect">
            <a:avLst/>
          </a:prstGeom>
          <a:noFill/>
        </p:spPr>
        <p:txBody>
          <a:bodyPr wrap="square" rtlCol="0">
            <a:spAutoFit/>
          </a:bodyPr>
          <a:lstStyle/>
          <a:p>
            <a:pPr marL="285750" indent="-285750">
              <a:buFont typeface="Wingdings" panose="05000000000000000000" pitchFamily="2" charset="2"/>
              <a:buChar char="§"/>
            </a:pPr>
            <a:r>
              <a:rPr lang="en-GB" sz="1400" dirty="0"/>
              <a:t>Plain background to highlight the model</a:t>
            </a:r>
          </a:p>
          <a:p>
            <a:pPr marL="285750" indent="-285750">
              <a:buFont typeface="Wingdings" panose="05000000000000000000" pitchFamily="2" charset="2"/>
              <a:buChar char="§"/>
            </a:pPr>
            <a:r>
              <a:rPr lang="en-GB" sz="1400" dirty="0"/>
              <a:t>Issue number underneath the masthead</a:t>
            </a:r>
          </a:p>
        </p:txBody>
      </p:sp>
    </p:spTree>
    <p:extLst>
      <p:ext uri="{BB962C8B-B14F-4D97-AF65-F5344CB8AC3E}">
        <p14:creationId xmlns:p14="http://schemas.microsoft.com/office/powerpoint/2010/main" val="26214718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084E093-A635-47BD-A29A-C86EC05DB836}"/>
              </a:ext>
            </a:extLst>
          </p:cNvPr>
          <p:cNvSpPr txBox="1"/>
          <p:nvPr/>
        </p:nvSpPr>
        <p:spPr>
          <a:xfrm>
            <a:off x="922788" y="394284"/>
            <a:ext cx="6123963" cy="769441"/>
          </a:xfrm>
          <a:prstGeom prst="rect">
            <a:avLst/>
          </a:prstGeom>
          <a:noFill/>
        </p:spPr>
        <p:txBody>
          <a:bodyPr wrap="square" rtlCol="0">
            <a:spAutoFit/>
          </a:bodyPr>
          <a:lstStyle/>
          <a:p>
            <a:r>
              <a:rPr lang="en-GB" sz="4400" b="1" i="1" dirty="0">
                <a:latin typeface="+mj-lt"/>
              </a:rPr>
              <a:t>PRODUCT</a:t>
            </a:r>
            <a:r>
              <a:rPr lang="en-GB" sz="4400" b="1" dirty="0">
                <a:latin typeface="+mj-lt"/>
              </a:rPr>
              <a:t> </a:t>
            </a:r>
            <a:r>
              <a:rPr lang="en-GB" sz="4400" b="1" dirty="0">
                <a:solidFill>
                  <a:schemeClr val="accent2"/>
                </a:solidFill>
                <a:latin typeface="+mj-lt"/>
              </a:rPr>
              <a:t>&gt;&gt;</a:t>
            </a:r>
          </a:p>
        </p:txBody>
      </p:sp>
      <p:sp>
        <p:nvSpPr>
          <p:cNvPr id="3" name="TextBox 2">
            <a:extLst>
              <a:ext uri="{FF2B5EF4-FFF2-40B4-BE49-F238E27FC236}">
                <a16:creationId xmlns:a16="http://schemas.microsoft.com/office/drawing/2014/main" id="{CB53916F-BD49-4925-A268-CB921F977971}"/>
              </a:ext>
            </a:extLst>
          </p:cNvPr>
          <p:cNvSpPr txBox="1"/>
          <p:nvPr/>
        </p:nvSpPr>
        <p:spPr>
          <a:xfrm>
            <a:off x="796954" y="1057012"/>
            <a:ext cx="10637240" cy="3970318"/>
          </a:xfrm>
          <a:prstGeom prst="rect">
            <a:avLst/>
          </a:prstGeom>
          <a:noFill/>
        </p:spPr>
        <p:txBody>
          <a:bodyPr wrap="square" rtlCol="0">
            <a:spAutoFit/>
          </a:bodyPr>
          <a:lstStyle/>
          <a:p>
            <a:r>
              <a:rPr lang="en-GB" dirty="0"/>
              <a:t>While I do think the front cover is better than the draft version, I’m still not completely satisfied with it and think it could’ve been improved. I think there’s too much negative space on the front cover and that while it does match with the double page spread now, it feels a little bit too bland. I asked my friend as she’s in the target demographic (girls &amp; teenagers) about the front cover and she also agrees that there’s too much space</a:t>
            </a:r>
          </a:p>
          <a:p>
            <a:endParaRPr lang="en-GB" dirty="0"/>
          </a:p>
          <a:p>
            <a:endParaRPr lang="en-GB" dirty="0"/>
          </a:p>
          <a:p>
            <a:endParaRPr lang="en-GB" dirty="0"/>
          </a:p>
          <a:p>
            <a:endParaRPr lang="en-GB" dirty="0"/>
          </a:p>
          <a:p>
            <a:r>
              <a:rPr lang="en-GB" dirty="0"/>
              <a:t>I learned about the importance of planning out a design before deciding to go through with it and how to use InDesign. At first I was a bit confused by how the program worked and I had to tweak the workspace for it to be bearable for me (having to turn off Frame Edges as it annoyed me or being confused by the poor quality of my photos and then learning I had to turn High Quality Display on). For my first time being introduced to InDesign I think I did quite well and while I had to follow tutorials to do some things (such as the slideshow), it was worth my time as I got the slideshow to work in the end</a:t>
            </a:r>
          </a:p>
        </p:txBody>
      </p:sp>
      <p:pic>
        <p:nvPicPr>
          <p:cNvPr id="6" name="Picture 5" descr="Text&#10;&#10;Description automatically generated">
            <a:extLst>
              <a:ext uri="{FF2B5EF4-FFF2-40B4-BE49-F238E27FC236}">
                <a16:creationId xmlns:a16="http://schemas.microsoft.com/office/drawing/2014/main" id="{9DA3D66A-D093-4077-888D-5A34267DD898}"/>
              </a:ext>
            </a:extLst>
          </p:cNvPr>
          <p:cNvPicPr>
            <a:picLocks noChangeAspect="1"/>
          </p:cNvPicPr>
          <p:nvPr/>
        </p:nvPicPr>
        <p:blipFill rotWithShape="1">
          <a:blip r:embed="rId2">
            <a:extLst>
              <a:ext uri="{28A0092B-C50C-407E-A947-70E740481C1C}">
                <a14:useLocalDpi xmlns:a14="http://schemas.microsoft.com/office/drawing/2010/main" val="0"/>
              </a:ext>
            </a:extLst>
          </a:blip>
          <a:srcRect b="41617"/>
          <a:stretch/>
        </p:blipFill>
        <p:spPr>
          <a:xfrm>
            <a:off x="3057101" y="2317455"/>
            <a:ext cx="6077798" cy="895434"/>
          </a:xfrm>
          <a:prstGeom prst="rect">
            <a:avLst/>
          </a:prstGeom>
        </p:spPr>
      </p:pic>
    </p:spTree>
    <p:extLst>
      <p:ext uri="{BB962C8B-B14F-4D97-AF65-F5344CB8AC3E}">
        <p14:creationId xmlns:p14="http://schemas.microsoft.com/office/powerpoint/2010/main" val="25073567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084E093-A635-47BD-A29A-C86EC05DB836}"/>
              </a:ext>
            </a:extLst>
          </p:cNvPr>
          <p:cNvSpPr txBox="1"/>
          <p:nvPr/>
        </p:nvSpPr>
        <p:spPr>
          <a:xfrm>
            <a:off x="922788" y="394284"/>
            <a:ext cx="6123963" cy="769441"/>
          </a:xfrm>
          <a:prstGeom prst="rect">
            <a:avLst/>
          </a:prstGeom>
          <a:noFill/>
        </p:spPr>
        <p:txBody>
          <a:bodyPr wrap="square" rtlCol="0">
            <a:spAutoFit/>
          </a:bodyPr>
          <a:lstStyle/>
          <a:p>
            <a:r>
              <a:rPr lang="en-GB" sz="4400" b="1" i="1" dirty="0">
                <a:latin typeface="+mj-lt"/>
              </a:rPr>
              <a:t>INTRODUCTION</a:t>
            </a:r>
            <a:r>
              <a:rPr lang="en-GB" sz="4400" b="1" dirty="0">
                <a:latin typeface="+mj-lt"/>
              </a:rPr>
              <a:t> </a:t>
            </a:r>
            <a:r>
              <a:rPr lang="en-GB" sz="4400" b="1" dirty="0">
                <a:solidFill>
                  <a:schemeClr val="accent4"/>
                </a:solidFill>
                <a:latin typeface="+mj-lt"/>
              </a:rPr>
              <a:t>&gt;&gt;</a:t>
            </a:r>
          </a:p>
        </p:txBody>
      </p:sp>
      <p:sp>
        <p:nvSpPr>
          <p:cNvPr id="3" name="TextBox 2">
            <a:extLst>
              <a:ext uri="{FF2B5EF4-FFF2-40B4-BE49-F238E27FC236}">
                <a16:creationId xmlns:a16="http://schemas.microsoft.com/office/drawing/2014/main" id="{CB53916F-BD49-4925-A268-CB921F977971}"/>
              </a:ext>
            </a:extLst>
          </p:cNvPr>
          <p:cNvSpPr txBox="1"/>
          <p:nvPr/>
        </p:nvSpPr>
        <p:spPr>
          <a:xfrm>
            <a:off x="796955" y="1057012"/>
            <a:ext cx="10544962" cy="2585323"/>
          </a:xfrm>
          <a:prstGeom prst="rect">
            <a:avLst/>
          </a:prstGeom>
          <a:noFill/>
        </p:spPr>
        <p:txBody>
          <a:bodyPr wrap="square" rtlCol="0">
            <a:spAutoFit/>
          </a:bodyPr>
          <a:lstStyle/>
          <a:p>
            <a:r>
              <a:rPr lang="en-GB" dirty="0"/>
              <a:t>I always knew I’d enjoy this unit as I like creating designs and always found it fun. I was excited to get onto designing the magazine but at the same time was worried for it, I was concerned I’d judge myself too critically for it not being exactly as I envisioned</a:t>
            </a:r>
          </a:p>
          <a:p>
            <a:endParaRPr lang="en-GB" dirty="0"/>
          </a:p>
          <a:p>
            <a:r>
              <a:rPr lang="en-GB" dirty="0"/>
              <a:t>I planned to do a fashion magazine from the start, fashion is the first thing I think of when thinking about magazines and I already liked the designs of them. I was very set on doing a fashion magazine from the beginning and never thought about doing a different genre. I did plan to make the magazine focus on street fashion, but at the end it ended up becoming a mix of different fashion styles (alternative fashion, formalwear, casual, </a:t>
            </a:r>
            <a:r>
              <a:rPr lang="en-GB" dirty="0" err="1"/>
              <a:t>ect</a:t>
            </a:r>
            <a:r>
              <a:rPr lang="en-GB" dirty="0"/>
              <a:t>.)</a:t>
            </a:r>
          </a:p>
        </p:txBody>
      </p:sp>
      <p:pic>
        <p:nvPicPr>
          <p:cNvPr id="5" name="Graphic 4" descr="Blueprint with solid fill">
            <a:extLst>
              <a:ext uri="{FF2B5EF4-FFF2-40B4-BE49-F238E27FC236}">
                <a16:creationId xmlns:a16="http://schemas.microsoft.com/office/drawing/2014/main" id="{9DEC3642-CBEF-4021-8709-1B6391BD4C7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935204" y="3821538"/>
            <a:ext cx="1650292" cy="1650292"/>
          </a:xfrm>
          <a:prstGeom prst="rect">
            <a:avLst/>
          </a:prstGeom>
        </p:spPr>
      </p:pic>
    </p:spTree>
    <p:extLst>
      <p:ext uri="{BB962C8B-B14F-4D97-AF65-F5344CB8AC3E}">
        <p14:creationId xmlns:p14="http://schemas.microsoft.com/office/powerpoint/2010/main" val="24730678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084E093-A635-47BD-A29A-C86EC05DB836}"/>
              </a:ext>
            </a:extLst>
          </p:cNvPr>
          <p:cNvSpPr txBox="1"/>
          <p:nvPr/>
        </p:nvSpPr>
        <p:spPr>
          <a:xfrm>
            <a:off x="922788" y="394284"/>
            <a:ext cx="6123963" cy="769441"/>
          </a:xfrm>
          <a:prstGeom prst="rect">
            <a:avLst/>
          </a:prstGeom>
          <a:noFill/>
        </p:spPr>
        <p:txBody>
          <a:bodyPr wrap="square" rtlCol="0">
            <a:spAutoFit/>
          </a:bodyPr>
          <a:lstStyle/>
          <a:p>
            <a:r>
              <a:rPr lang="en-GB" sz="4400" b="1" i="1" dirty="0">
                <a:latin typeface="+mj-lt"/>
              </a:rPr>
              <a:t>RESEARCHING</a:t>
            </a:r>
            <a:r>
              <a:rPr lang="en-GB" sz="4400" b="1" dirty="0">
                <a:latin typeface="+mj-lt"/>
              </a:rPr>
              <a:t> </a:t>
            </a:r>
            <a:r>
              <a:rPr lang="en-GB" sz="4400" b="1" dirty="0">
                <a:solidFill>
                  <a:schemeClr val="accent3"/>
                </a:solidFill>
                <a:latin typeface="+mj-lt"/>
              </a:rPr>
              <a:t>&gt;&gt;</a:t>
            </a:r>
          </a:p>
        </p:txBody>
      </p:sp>
      <p:sp>
        <p:nvSpPr>
          <p:cNvPr id="3" name="TextBox 2">
            <a:extLst>
              <a:ext uri="{FF2B5EF4-FFF2-40B4-BE49-F238E27FC236}">
                <a16:creationId xmlns:a16="http://schemas.microsoft.com/office/drawing/2014/main" id="{CB53916F-BD49-4925-A268-CB921F977971}"/>
              </a:ext>
            </a:extLst>
          </p:cNvPr>
          <p:cNvSpPr txBox="1"/>
          <p:nvPr/>
        </p:nvSpPr>
        <p:spPr>
          <a:xfrm>
            <a:off x="796954" y="1057012"/>
            <a:ext cx="10637240" cy="5632311"/>
          </a:xfrm>
          <a:prstGeom prst="rect">
            <a:avLst/>
          </a:prstGeom>
          <a:noFill/>
        </p:spPr>
        <p:txBody>
          <a:bodyPr wrap="square" rtlCol="0">
            <a:spAutoFit/>
          </a:bodyPr>
          <a:lstStyle/>
          <a:p>
            <a:r>
              <a:rPr lang="en-GB" dirty="0"/>
              <a:t>I conducted a list of primary research I had to do, this list would help me create my magazine. I looked at professional fashion magazine covers such as ELLE, </a:t>
            </a:r>
            <a:r>
              <a:rPr lang="en-GB" dirty="0" err="1"/>
              <a:t>marie</a:t>
            </a:r>
            <a:r>
              <a:rPr lang="en-GB" dirty="0"/>
              <a:t> </a:t>
            </a:r>
            <a:r>
              <a:rPr lang="en-GB" dirty="0" err="1"/>
              <a:t>claire</a:t>
            </a:r>
            <a:r>
              <a:rPr lang="en-GB" dirty="0"/>
              <a:t> and Cosmopolitan</a:t>
            </a:r>
            <a:br>
              <a:rPr lang="en-GB" dirty="0"/>
            </a:br>
            <a:endParaRPr lang="en-GB" dirty="0"/>
          </a:p>
          <a:p>
            <a:pPr marL="285750" indent="-285750">
              <a:buFont typeface="Wingdings" panose="05000000000000000000" pitchFamily="2" charset="2"/>
              <a:buChar char="§"/>
            </a:pPr>
            <a:r>
              <a:rPr lang="en-GB" dirty="0"/>
              <a:t>The covers and the codes &amp; conventions of their designs</a:t>
            </a:r>
          </a:p>
          <a:p>
            <a:pPr marL="285750" indent="-285750">
              <a:buFont typeface="Wingdings" panose="05000000000000000000" pitchFamily="2" charset="2"/>
              <a:buChar char="§"/>
            </a:pPr>
            <a:r>
              <a:rPr lang="en-GB" dirty="0"/>
              <a:t>Their articles and what these types of magazines write about</a:t>
            </a:r>
          </a:p>
          <a:p>
            <a:pPr marL="285750" indent="-285750">
              <a:buFont typeface="Wingdings" panose="05000000000000000000" pitchFamily="2" charset="2"/>
              <a:buChar char="§"/>
            </a:pPr>
            <a:r>
              <a:rPr lang="en-GB" dirty="0"/>
              <a:t>Sustainable brands to promote in my magazine</a:t>
            </a:r>
          </a:p>
          <a:p>
            <a:pPr marL="285750" indent="-285750">
              <a:buFont typeface="Wingdings" panose="05000000000000000000" pitchFamily="2" charset="2"/>
              <a:buChar char="§"/>
            </a:pPr>
            <a:endParaRPr lang="en-GB" dirty="0"/>
          </a:p>
          <a:p>
            <a:r>
              <a:rPr lang="en-GB" dirty="0"/>
              <a:t>I also did some research to help me on the video that would be in my interactive magazine</a:t>
            </a:r>
          </a:p>
          <a:p>
            <a:endParaRPr lang="en-GB" dirty="0"/>
          </a:p>
          <a:p>
            <a:pPr marL="285750" indent="-285750">
              <a:buFont typeface="Wingdings" panose="05000000000000000000" pitchFamily="2" charset="2"/>
              <a:buChar char="§"/>
            </a:pPr>
            <a:r>
              <a:rPr lang="en-GB" dirty="0"/>
              <a:t>The fashion industry as it was the main focus of my video</a:t>
            </a:r>
          </a:p>
          <a:p>
            <a:pPr marL="285750" indent="-285750">
              <a:buFont typeface="Wingdings" panose="05000000000000000000" pitchFamily="2" charset="2"/>
              <a:buChar char="§"/>
            </a:pPr>
            <a:r>
              <a:rPr lang="en-GB" dirty="0"/>
              <a:t>How to have creatively designed videos</a:t>
            </a:r>
          </a:p>
          <a:p>
            <a:pPr marL="285750" indent="-285750">
              <a:buFont typeface="Wingdings" panose="05000000000000000000" pitchFamily="2" charset="2"/>
              <a:buChar char="§"/>
            </a:pPr>
            <a:r>
              <a:rPr lang="en-GB" dirty="0"/>
              <a:t>Tips on how to have an effective voice over</a:t>
            </a:r>
          </a:p>
          <a:p>
            <a:pPr marL="285750" indent="-285750">
              <a:buFont typeface="Wingdings" panose="05000000000000000000" pitchFamily="2" charset="2"/>
              <a:buChar char="§"/>
            </a:pPr>
            <a:endParaRPr lang="en-GB" dirty="0"/>
          </a:p>
          <a:p>
            <a:r>
              <a:rPr lang="en-GB" dirty="0"/>
              <a:t>I didn’t originally intend for sustainability to be the focus of the magazine but decided that it would be a good way to tie the video and the magazine together, otherwise the video might’ve look out of place on a page</a:t>
            </a:r>
          </a:p>
          <a:p>
            <a:endParaRPr lang="en-GB" dirty="0"/>
          </a:p>
          <a:p>
            <a:r>
              <a:rPr lang="en-GB" dirty="0"/>
              <a:t>I also had audience feedback multiple times during and after the production, such as the copy editors and the feedback I got from a friend once I was done. Another thing I did was ask questions to a focus group and then shared a questionnaire with others to help me layout the magazine. I asked questions that would later determine some of the subjects on the magazine, such as the Q&amp;A poll and the image to text ratio I wanted to aim for</a:t>
            </a:r>
          </a:p>
        </p:txBody>
      </p:sp>
      <p:pic>
        <p:nvPicPr>
          <p:cNvPr id="6" name="Graphic 5" descr="Address Book with solid fill">
            <a:extLst>
              <a:ext uri="{FF2B5EF4-FFF2-40B4-BE49-F238E27FC236}">
                <a16:creationId xmlns:a16="http://schemas.microsoft.com/office/drawing/2014/main" id="{551F39E8-EA5A-4AA3-B93E-B235BD87AFA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291966">
            <a:off x="7430618" y="1786811"/>
            <a:ext cx="1082223" cy="1082223"/>
          </a:xfrm>
          <a:prstGeom prst="rect">
            <a:avLst/>
          </a:prstGeom>
        </p:spPr>
      </p:pic>
      <p:pic>
        <p:nvPicPr>
          <p:cNvPr id="8" name="Graphic 7" descr="Vlog with solid fill">
            <a:extLst>
              <a:ext uri="{FF2B5EF4-FFF2-40B4-BE49-F238E27FC236}">
                <a16:creationId xmlns:a16="http://schemas.microsoft.com/office/drawing/2014/main" id="{7A4780EA-FFE7-433F-B8FA-A6A17BC8854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046751" y="3322062"/>
            <a:ext cx="1401618" cy="1401618"/>
          </a:xfrm>
          <a:prstGeom prst="rect">
            <a:avLst/>
          </a:prstGeom>
        </p:spPr>
      </p:pic>
    </p:spTree>
    <p:extLst>
      <p:ext uri="{BB962C8B-B14F-4D97-AF65-F5344CB8AC3E}">
        <p14:creationId xmlns:p14="http://schemas.microsoft.com/office/powerpoint/2010/main" val="39763969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084E093-A635-47BD-A29A-C86EC05DB836}"/>
              </a:ext>
            </a:extLst>
          </p:cNvPr>
          <p:cNvSpPr txBox="1"/>
          <p:nvPr/>
        </p:nvSpPr>
        <p:spPr>
          <a:xfrm>
            <a:off x="922788" y="394284"/>
            <a:ext cx="6123963" cy="769441"/>
          </a:xfrm>
          <a:prstGeom prst="rect">
            <a:avLst/>
          </a:prstGeom>
          <a:noFill/>
        </p:spPr>
        <p:txBody>
          <a:bodyPr wrap="square" rtlCol="0">
            <a:spAutoFit/>
          </a:bodyPr>
          <a:lstStyle/>
          <a:p>
            <a:r>
              <a:rPr lang="en-GB" sz="4400" b="1" i="1" dirty="0">
                <a:latin typeface="+mj-lt"/>
              </a:rPr>
              <a:t>RESEARCHING</a:t>
            </a:r>
            <a:r>
              <a:rPr lang="en-GB" sz="4400" b="1" dirty="0">
                <a:latin typeface="+mj-lt"/>
              </a:rPr>
              <a:t> </a:t>
            </a:r>
            <a:r>
              <a:rPr lang="en-GB" sz="4400" b="1" dirty="0">
                <a:solidFill>
                  <a:schemeClr val="accent3"/>
                </a:solidFill>
                <a:latin typeface="+mj-lt"/>
              </a:rPr>
              <a:t>&gt;&gt;</a:t>
            </a:r>
          </a:p>
        </p:txBody>
      </p:sp>
      <p:sp>
        <p:nvSpPr>
          <p:cNvPr id="3" name="TextBox 2">
            <a:extLst>
              <a:ext uri="{FF2B5EF4-FFF2-40B4-BE49-F238E27FC236}">
                <a16:creationId xmlns:a16="http://schemas.microsoft.com/office/drawing/2014/main" id="{CB53916F-BD49-4925-A268-CB921F977971}"/>
              </a:ext>
            </a:extLst>
          </p:cNvPr>
          <p:cNvSpPr txBox="1"/>
          <p:nvPr/>
        </p:nvSpPr>
        <p:spPr>
          <a:xfrm>
            <a:off x="796954" y="1057012"/>
            <a:ext cx="10637240" cy="1200329"/>
          </a:xfrm>
          <a:prstGeom prst="rect">
            <a:avLst/>
          </a:prstGeom>
          <a:noFill/>
        </p:spPr>
        <p:txBody>
          <a:bodyPr wrap="square" rtlCol="0">
            <a:spAutoFit/>
          </a:bodyPr>
          <a:lstStyle/>
          <a:p>
            <a:r>
              <a:rPr lang="en-GB" dirty="0"/>
              <a:t>My most important findings ended up being from the questionnaire and the original list of research I did for the magazine. The layout of the magazine (like the many images in the pages) was inspired by their answers and while I came up with the Q&amp;A poll myself, the questionnaire reinforced my idea by saying that they would read it</a:t>
            </a:r>
          </a:p>
        </p:txBody>
      </p:sp>
      <p:pic>
        <p:nvPicPr>
          <p:cNvPr id="4" name="Picture 3">
            <a:extLst>
              <a:ext uri="{FF2B5EF4-FFF2-40B4-BE49-F238E27FC236}">
                <a16:creationId xmlns:a16="http://schemas.microsoft.com/office/drawing/2014/main" id="{1E99AA32-2A58-49D5-B6CC-94F8F4960779}"/>
              </a:ext>
            </a:extLst>
          </p:cNvPr>
          <p:cNvPicPr>
            <a:picLocks noChangeAspect="1"/>
          </p:cNvPicPr>
          <p:nvPr/>
        </p:nvPicPr>
        <p:blipFill>
          <a:blip r:embed="rId2"/>
          <a:stretch>
            <a:fillRect/>
          </a:stretch>
        </p:blipFill>
        <p:spPr>
          <a:xfrm rot="21408296">
            <a:off x="1036215" y="2365310"/>
            <a:ext cx="3990975" cy="4181475"/>
          </a:xfrm>
          <a:prstGeom prst="rect">
            <a:avLst/>
          </a:prstGeom>
        </p:spPr>
      </p:pic>
      <p:pic>
        <p:nvPicPr>
          <p:cNvPr id="6" name="Picture 5">
            <a:extLst>
              <a:ext uri="{FF2B5EF4-FFF2-40B4-BE49-F238E27FC236}">
                <a16:creationId xmlns:a16="http://schemas.microsoft.com/office/drawing/2014/main" id="{E97C26CD-B37A-49A0-BFBD-DA6BC9C8F9E6}"/>
              </a:ext>
            </a:extLst>
          </p:cNvPr>
          <p:cNvPicPr>
            <a:picLocks noChangeAspect="1"/>
          </p:cNvPicPr>
          <p:nvPr/>
        </p:nvPicPr>
        <p:blipFill>
          <a:blip r:embed="rId3"/>
          <a:stretch>
            <a:fillRect/>
          </a:stretch>
        </p:blipFill>
        <p:spPr>
          <a:xfrm>
            <a:off x="5709229" y="4037273"/>
            <a:ext cx="2210108" cy="905001"/>
          </a:xfrm>
          <a:prstGeom prst="rect">
            <a:avLst/>
          </a:prstGeom>
        </p:spPr>
      </p:pic>
      <p:pic>
        <p:nvPicPr>
          <p:cNvPr id="8" name="Picture 7">
            <a:extLst>
              <a:ext uri="{FF2B5EF4-FFF2-40B4-BE49-F238E27FC236}">
                <a16:creationId xmlns:a16="http://schemas.microsoft.com/office/drawing/2014/main" id="{C9DED8E8-A5BD-4B40-B007-0DC433F70A46}"/>
              </a:ext>
            </a:extLst>
          </p:cNvPr>
          <p:cNvPicPr>
            <a:picLocks noChangeAspect="1"/>
          </p:cNvPicPr>
          <p:nvPr/>
        </p:nvPicPr>
        <p:blipFill>
          <a:blip r:embed="rId4"/>
          <a:stretch>
            <a:fillRect/>
          </a:stretch>
        </p:blipFill>
        <p:spPr>
          <a:xfrm>
            <a:off x="5082208" y="5980158"/>
            <a:ext cx="2391109" cy="466790"/>
          </a:xfrm>
          <a:prstGeom prst="rect">
            <a:avLst/>
          </a:prstGeom>
        </p:spPr>
      </p:pic>
      <p:cxnSp>
        <p:nvCxnSpPr>
          <p:cNvPr id="12" name="Straight Arrow Connector 11">
            <a:extLst>
              <a:ext uri="{FF2B5EF4-FFF2-40B4-BE49-F238E27FC236}">
                <a16:creationId xmlns:a16="http://schemas.microsoft.com/office/drawing/2014/main" id="{881B4A5A-413D-4FFB-B8FF-64ACB236E8D2}"/>
              </a:ext>
            </a:extLst>
          </p:cNvPr>
          <p:cNvCxnSpPr>
            <a:cxnSpLocks/>
            <a:stCxn id="6" idx="1"/>
          </p:cNvCxnSpPr>
          <p:nvPr/>
        </p:nvCxnSpPr>
        <p:spPr>
          <a:xfrm flipH="1">
            <a:off x="4981215" y="4489774"/>
            <a:ext cx="728014" cy="526844"/>
          </a:xfrm>
          <a:prstGeom prst="straightConnector1">
            <a:avLst/>
          </a:prstGeom>
          <a:ln>
            <a:solidFill>
              <a:schemeClr val="accent3">
                <a:lumMod val="40000"/>
                <a:lumOff val="60000"/>
              </a:schemeClr>
            </a:solidFill>
            <a:tailEnd type="triangle"/>
          </a:ln>
        </p:spPr>
        <p:style>
          <a:lnRef idx="3">
            <a:schemeClr val="accent1"/>
          </a:lnRef>
          <a:fillRef idx="0">
            <a:schemeClr val="accent1"/>
          </a:fillRef>
          <a:effectRef idx="2">
            <a:schemeClr val="accent1"/>
          </a:effectRef>
          <a:fontRef idx="minor">
            <a:schemeClr val="tx1"/>
          </a:fontRef>
        </p:style>
      </p:cxnSp>
      <p:cxnSp>
        <p:nvCxnSpPr>
          <p:cNvPr id="18" name="Straight Arrow Connector 17">
            <a:extLst>
              <a:ext uri="{FF2B5EF4-FFF2-40B4-BE49-F238E27FC236}">
                <a16:creationId xmlns:a16="http://schemas.microsoft.com/office/drawing/2014/main" id="{D050E44C-219C-4E71-AC19-58537351D4A8}"/>
              </a:ext>
            </a:extLst>
          </p:cNvPr>
          <p:cNvCxnSpPr>
            <a:cxnSpLocks/>
          </p:cNvCxnSpPr>
          <p:nvPr/>
        </p:nvCxnSpPr>
        <p:spPr>
          <a:xfrm flipH="1" flipV="1">
            <a:off x="5010520" y="5583390"/>
            <a:ext cx="903719" cy="396768"/>
          </a:xfrm>
          <a:prstGeom prst="straightConnector1">
            <a:avLst/>
          </a:prstGeom>
          <a:ln>
            <a:solidFill>
              <a:schemeClr val="accent3">
                <a:lumMod val="40000"/>
                <a:lumOff val="60000"/>
              </a:schemeClr>
            </a:solidFill>
            <a:tailEnd type="triangle"/>
          </a:ln>
        </p:spPr>
        <p:style>
          <a:lnRef idx="3">
            <a:schemeClr val="accent1"/>
          </a:lnRef>
          <a:fillRef idx="0">
            <a:schemeClr val="accent1"/>
          </a:fillRef>
          <a:effectRef idx="2">
            <a:schemeClr val="accent1"/>
          </a:effectRef>
          <a:fontRef idx="minor">
            <a:schemeClr val="tx1"/>
          </a:fontRef>
        </p:style>
      </p:cxnSp>
      <p:pic>
        <p:nvPicPr>
          <p:cNvPr id="23" name="Picture 22">
            <a:extLst>
              <a:ext uri="{FF2B5EF4-FFF2-40B4-BE49-F238E27FC236}">
                <a16:creationId xmlns:a16="http://schemas.microsoft.com/office/drawing/2014/main" id="{09000B78-36FD-4073-9F78-AC74F1666D17}"/>
              </a:ext>
            </a:extLst>
          </p:cNvPr>
          <p:cNvPicPr>
            <a:picLocks noChangeAspect="1"/>
          </p:cNvPicPr>
          <p:nvPr/>
        </p:nvPicPr>
        <p:blipFill>
          <a:blip r:embed="rId5"/>
          <a:stretch>
            <a:fillRect/>
          </a:stretch>
        </p:blipFill>
        <p:spPr>
          <a:xfrm>
            <a:off x="8651022" y="2187112"/>
            <a:ext cx="3067478" cy="2562583"/>
          </a:xfrm>
          <a:prstGeom prst="rect">
            <a:avLst/>
          </a:prstGeom>
        </p:spPr>
      </p:pic>
      <p:pic>
        <p:nvPicPr>
          <p:cNvPr id="25" name="Picture 24">
            <a:extLst>
              <a:ext uri="{FF2B5EF4-FFF2-40B4-BE49-F238E27FC236}">
                <a16:creationId xmlns:a16="http://schemas.microsoft.com/office/drawing/2014/main" id="{FDBB5A99-1DC1-41A3-9116-606BEA1851BC}"/>
              </a:ext>
            </a:extLst>
          </p:cNvPr>
          <p:cNvPicPr>
            <a:picLocks noChangeAspect="1"/>
          </p:cNvPicPr>
          <p:nvPr/>
        </p:nvPicPr>
        <p:blipFill rotWithShape="1">
          <a:blip r:embed="rId6"/>
          <a:srcRect r="26908" b="94282"/>
          <a:stretch/>
        </p:blipFill>
        <p:spPr>
          <a:xfrm>
            <a:off x="8802405" y="4852944"/>
            <a:ext cx="2917072" cy="327347"/>
          </a:xfrm>
          <a:prstGeom prst="rect">
            <a:avLst/>
          </a:prstGeom>
        </p:spPr>
      </p:pic>
      <p:pic>
        <p:nvPicPr>
          <p:cNvPr id="26" name="Picture 25">
            <a:extLst>
              <a:ext uri="{FF2B5EF4-FFF2-40B4-BE49-F238E27FC236}">
                <a16:creationId xmlns:a16="http://schemas.microsoft.com/office/drawing/2014/main" id="{3D97E77C-8A4A-4B45-8520-638C455DEBBE}"/>
              </a:ext>
            </a:extLst>
          </p:cNvPr>
          <p:cNvPicPr>
            <a:picLocks noChangeAspect="1"/>
          </p:cNvPicPr>
          <p:nvPr/>
        </p:nvPicPr>
        <p:blipFill rotWithShape="1">
          <a:blip r:embed="rId6"/>
          <a:srcRect t="76561"/>
          <a:stretch/>
        </p:blipFill>
        <p:spPr>
          <a:xfrm>
            <a:off x="7850391" y="5283540"/>
            <a:ext cx="3990975" cy="1341757"/>
          </a:xfrm>
          <a:prstGeom prst="rect">
            <a:avLst/>
          </a:prstGeom>
        </p:spPr>
      </p:pic>
      <p:cxnSp>
        <p:nvCxnSpPr>
          <p:cNvPr id="29" name="Straight Arrow Connector 28">
            <a:extLst>
              <a:ext uri="{FF2B5EF4-FFF2-40B4-BE49-F238E27FC236}">
                <a16:creationId xmlns:a16="http://schemas.microsoft.com/office/drawing/2014/main" id="{BC903FD8-229F-4932-A45D-D5E10A712504}"/>
              </a:ext>
            </a:extLst>
          </p:cNvPr>
          <p:cNvCxnSpPr>
            <a:cxnSpLocks/>
          </p:cNvCxnSpPr>
          <p:nvPr/>
        </p:nvCxnSpPr>
        <p:spPr>
          <a:xfrm>
            <a:off x="7473317" y="4942274"/>
            <a:ext cx="546558" cy="266709"/>
          </a:xfrm>
          <a:prstGeom prst="straightConnector1">
            <a:avLst/>
          </a:prstGeom>
          <a:ln>
            <a:solidFill>
              <a:schemeClr val="accent3">
                <a:lumMod val="40000"/>
                <a:lumOff val="60000"/>
              </a:schemeClr>
            </a:solidFill>
            <a:tailEnd type="triangle"/>
          </a:ln>
        </p:spPr>
        <p:style>
          <a:lnRef idx="3">
            <a:schemeClr val="accent1"/>
          </a:lnRef>
          <a:fillRef idx="0">
            <a:schemeClr val="accent1"/>
          </a:fillRef>
          <a:effectRef idx="2">
            <a:schemeClr val="accent1"/>
          </a:effectRef>
          <a:fontRef idx="minor">
            <a:schemeClr val="tx1"/>
          </a:fontRef>
        </p:style>
      </p:cxnSp>
      <p:pic>
        <p:nvPicPr>
          <p:cNvPr id="35" name="Graphic 34" descr="Magnifying glass with solid fill">
            <a:extLst>
              <a:ext uri="{FF2B5EF4-FFF2-40B4-BE49-F238E27FC236}">
                <a16:creationId xmlns:a16="http://schemas.microsoft.com/office/drawing/2014/main" id="{78771073-3739-4538-8600-16BE8EA513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21018384">
            <a:off x="5989009" y="2217267"/>
            <a:ext cx="1514684" cy="1514684"/>
          </a:xfrm>
          <a:prstGeom prst="rect">
            <a:avLst/>
          </a:prstGeom>
        </p:spPr>
      </p:pic>
    </p:spTree>
    <p:extLst>
      <p:ext uri="{BB962C8B-B14F-4D97-AF65-F5344CB8AC3E}">
        <p14:creationId xmlns:p14="http://schemas.microsoft.com/office/powerpoint/2010/main" val="29720588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084E093-A635-47BD-A29A-C86EC05DB836}"/>
              </a:ext>
            </a:extLst>
          </p:cNvPr>
          <p:cNvSpPr txBox="1"/>
          <p:nvPr/>
        </p:nvSpPr>
        <p:spPr>
          <a:xfrm>
            <a:off x="922788" y="394284"/>
            <a:ext cx="6123963" cy="769441"/>
          </a:xfrm>
          <a:prstGeom prst="rect">
            <a:avLst/>
          </a:prstGeom>
          <a:noFill/>
        </p:spPr>
        <p:txBody>
          <a:bodyPr wrap="square" rtlCol="0">
            <a:spAutoFit/>
          </a:bodyPr>
          <a:lstStyle/>
          <a:p>
            <a:r>
              <a:rPr lang="en-GB" sz="4400" b="1" i="1" dirty="0">
                <a:latin typeface="+mj-lt"/>
              </a:rPr>
              <a:t>RESEARCHING</a:t>
            </a:r>
            <a:r>
              <a:rPr lang="en-GB" sz="4400" b="1" dirty="0">
                <a:latin typeface="+mj-lt"/>
              </a:rPr>
              <a:t> </a:t>
            </a:r>
            <a:r>
              <a:rPr lang="en-GB" sz="4400" b="1" dirty="0">
                <a:solidFill>
                  <a:schemeClr val="accent3"/>
                </a:solidFill>
                <a:latin typeface="+mj-lt"/>
              </a:rPr>
              <a:t>&gt;&gt;</a:t>
            </a:r>
          </a:p>
        </p:txBody>
      </p:sp>
      <p:sp>
        <p:nvSpPr>
          <p:cNvPr id="3" name="TextBox 2">
            <a:extLst>
              <a:ext uri="{FF2B5EF4-FFF2-40B4-BE49-F238E27FC236}">
                <a16:creationId xmlns:a16="http://schemas.microsoft.com/office/drawing/2014/main" id="{CB53916F-BD49-4925-A268-CB921F977971}"/>
              </a:ext>
            </a:extLst>
          </p:cNvPr>
          <p:cNvSpPr txBox="1"/>
          <p:nvPr/>
        </p:nvSpPr>
        <p:spPr>
          <a:xfrm>
            <a:off x="796954" y="1057012"/>
            <a:ext cx="10637240" cy="3693319"/>
          </a:xfrm>
          <a:prstGeom prst="rect">
            <a:avLst/>
          </a:prstGeom>
          <a:noFill/>
        </p:spPr>
        <p:txBody>
          <a:bodyPr wrap="square" rtlCol="0">
            <a:spAutoFit/>
          </a:bodyPr>
          <a:lstStyle/>
          <a:p>
            <a:r>
              <a:rPr lang="en-GB" dirty="0"/>
              <a:t>The least effective was the first questionnaire I did and the research on having creative videos. While the first questionnaire I did had the same questions as the second one did, I made mistakes by not making all the questions required and didn’t distribute it to nearly enough people. I’m happy I retried doing my questionnaire as my second attempt helped me a lot while planning the magazine. I followed some of the tips in the videos I watched to make creative videos but overall it didn’t help me much in the long run</a:t>
            </a:r>
          </a:p>
          <a:p>
            <a:endParaRPr lang="en-GB" dirty="0"/>
          </a:p>
          <a:p>
            <a:r>
              <a:rPr lang="en-GB" dirty="0"/>
              <a:t>One of the suggestions made by one my copy editors was to recommend some brands that fit the new poll section (bold, casual, alternative), but I didn’t have the time. While this was a minor thing to add, doing this research would’ve allowed me to have more interactive elements on my page</a:t>
            </a:r>
          </a:p>
          <a:p>
            <a:endParaRPr lang="en-GB" dirty="0"/>
          </a:p>
          <a:p>
            <a:r>
              <a:rPr lang="en-GB" dirty="0"/>
              <a:t>My research skills have definitely improved from my previous units, as I was in charge of what I was researching I felt that all of my research was relevant to my work. My commentary was more detailed because of this and I also wrote my research narratively as I continued</a:t>
            </a:r>
          </a:p>
        </p:txBody>
      </p:sp>
    </p:spTree>
    <p:extLst>
      <p:ext uri="{BB962C8B-B14F-4D97-AF65-F5344CB8AC3E}">
        <p14:creationId xmlns:p14="http://schemas.microsoft.com/office/powerpoint/2010/main" val="20437800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084E093-A635-47BD-A29A-C86EC05DB836}"/>
              </a:ext>
            </a:extLst>
          </p:cNvPr>
          <p:cNvSpPr txBox="1"/>
          <p:nvPr/>
        </p:nvSpPr>
        <p:spPr>
          <a:xfrm>
            <a:off x="922788" y="394284"/>
            <a:ext cx="6123963" cy="769441"/>
          </a:xfrm>
          <a:prstGeom prst="rect">
            <a:avLst/>
          </a:prstGeom>
          <a:noFill/>
        </p:spPr>
        <p:txBody>
          <a:bodyPr wrap="square" rtlCol="0">
            <a:spAutoFit/>
          </a:bodyPr>
          <a:lstStyle/>
          <a:p>
            <a:r>
              <a:rPr lang="en-GB" sz="4400" b="1" i="1" dirty="0">
                <a:latin typeface="+mj-lt"/>
              </a:rPr>
              <a:t>PLANNING</a:t>
            </a:r>
            <a:r>
              <a:rPr lang="en-GB" sz="4400" b="1" dirty="0">
                <a:latin typeface="+mj-lt"/>
              </a:rPr>
              <a:t> </a:t>
            </a:r>
            <a:r>
              <a:rPr lang="en-GB" sz="4400" b="1" dirty="0">
                <a:solidFill>
                  <a:schemeClr val="accent1"/>
                </a:solidFill>
                <a:latin typeface="+mj-lt"/>
              </a:rPr>
              <a:t>&gt;&gt;</a:t>
            </a:r>
          </a:p>
        </p:txBody>
      </p:sp>
      <p:sp>
        <p:nvSpPr>
          <p:cNvPr id="3" name="TextBox 2">
            <a:extLst>
              <a:ext uri="{FF2B5EF4-FFF2-40B4-BE49-F238E27FC236}">
                <a16:creationId xmlns:a16="http://schemas.microsoft.com/office/drawing/2014/main" id="{CB53916F-BD49-4925-A268-CB921F977971}"/>
              </a:ext>
            </a:extLst>
          </p:cNvPr>
          <p:cNvSpPr txBox="1"/>
          <p:nvPr/>
        </p:nvSpPr>
        <p:spPr>
          <a:xfrm>
            <a:off x="796954" y="1057012"/>
            <a:ext cx="10637240" cy="1754326"/>
          </a:xfrm>
          <a:prstGeom prst="rect">
            <a:avLst/>
          </a:prstGeom>
          <a:noFill/>
        </p:spPr>
        <p:txBody>
          <a:bodyPr wrap="square" rtlCol="0">
            <a:spAutoFit/>
          </a:bodyPr>
          <a:lstStyle/>
          <a:p>
            <a:r>
              <a:rPr lang="en-GB" dirty="0"/>
              <a:t>The initial design for my front cover was very different from my final magazine cover, mostly because I didn’t know how to format it at the time. Despite my research into front covers I found that I didn’t like how it’s normally formatted and wanted to try something different with it, but I didn’t know what to do. I considered doing a landscape front cover to stand out from the others but realised that might be too difficult to design around. I had no trouble with the layout of the pages though and knew instantly what I wanted to do. Looking back on my </a:t>
            </a:r>
            <a:r>
              <a:rPr lang="en-GB" dirty="0" err="1"/>
              <a:t>mockups</a:t>
            </a:r>
            <a:r>
              <a:rPr lang="en-GB" dirty="0"/>
              <a:t>, the front cover is slightly different from what I was going for</a:t>
            </a:r>
          </a:p>
        </p:txBody>
      </p:sp>
      <p:pic>
        <p:nvPicPr>
          <p:cNvPr id="5" name="Picture 4">
            <a:extLst>
              <a:ext uri="{FF2B5EF4-FFF2-40B4-BE49-F238E27FC236}">
                <a16:creationId xmlns:a16="http://schemas.microsoft.com/office/drawing/2014/main" id="{63632907-3AD8-4569-9E6E-E353D88FC420}"/>
              </a:ext>
            </a:extLst>
          </p:cNvPr>
          <p:cNvPicPr>
            <a:picLocks noChangeAspect="1"/>
          </p:cNvPicPr>
          <p:nvPr/>
        </p:nvPicPr>
        <p:blipFill>
          <a:blip r:embed="rId2"/>
          <a:stretch>
            <a:fillRect/>
          </a:stretch>
        </p:blipFill>
        <p:spPr>
          <a:xfrm>
            <a:off x="2384294" y="2915327"/>
            <a:ext cx="2519755" cy="3548389"/>
          </a:xfrm>
          <a:prstGeom prst="rect">
            <a:avLst/>
          </a:prstGeom>
        </p:spPr>
      </p:pic>
      <p:pic>
        <p:nvPicPr>
          <p:cNvPr id="7" name="Picture 6">
            <a:extLst>
              <a:ext uri="{FF2B5EF4-FFF2-40B4-BE49-F238E27FC236}">
                <a16:creationId xmlns:a16="http://schemas.microsoft.com/office/drawing/2014/main" id="{EB318F7C-EEEA-40B6-BDD9-575DE2646CA0}"/>
              </a:ext>
            </a:extLst>
          </p:cNvPr>
          <p:cNvPicPr>
            <a:picLocks noChangeAspect="1"/>
          </p:cNvPicPr>
          <p:nvPr/>
        </p:nvPicPr>
        <p:blipFill>
          <a:blip r:embed="rId3"/>
          <a:stretch>
            <a:fillRect/>
          </a:stretch>
        </p:blipFill>
        <p:spPr>
          <a:xfrm>
            <a:off x="5662264" y="2913440"/>
            <a:ext cx="2519755" cy="3554941"/>
          </a:xfrm>
          <a:prstGeom prst="rect">
            <a:avLst/>
          </a:prstGeom>
        </p:spPr>
      </p:pic>
      <p:pic>
        <p:nvPicPr>
          <p:cNvPr id="9" name="Picture 8">
            <a:extLst>
              <a:ext uri="{FF2B5EF4-FFF2-40B4-BE49-F238E27FC236}">
                <a16:creationId xmlns:a16="http://schemas.microsoft.com/office/drawing/2014/main" id="{4CFB5078-CA90-44D4-B7C3-BAC2361B2D37}"/>
              </a:ext>
            </a:extLst>
          </p:cNvPr>
          <p:cNvPicPr>
            <a:picLocks noChangeAspect="1"/>
          </p:cNvPicPr>
          <p:nvPr/>
        </p:nvPicPr>
        <p:blipFill>
          <a:blip r:embed="rId4"/>
          <a:stretch>
            <a:fillRect/>
          </a:stretch>
        </p:blipFill>
        <p:spPr>
          <a:xfrm>
            <a:off x="8182019" y="2913440"/>
            <a:ext cx="2428493" cy="3548389"/>
          </a:xfrm>
          <a:prstGeom prst="rect">
            <a:avLst/>
          </a:prstGeom>
        </p:spPr>
      </p:pic>
    </p:spTree>
    <p:extLst>
      <p:ext uri="{BB962C8B-B14F-4D97-AF65-F5344CB8AC3E}">
        <p14:creationId xmlns:p14="http://schemas.microsoft.com/office/powerpoint/2010/main" val="14901380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084E093-A635-47BD-A29A-C86EC05DB836}"/>
              </a:ext>
            </a:extLst>
          </p:cNvPr>
          <p:cNvSpPr txBox="1"/>
          <p:nvPr/>
        </p:nvSpPr>
        <p:spPr>
          <a:xfrm>
            <a:off x="922788" y="394284"/>
            <a:ext cx="6123963" cy="769441"/>
          </a:xfrm>
          <a:prstGeom prst="rect">
            <a:avLst/>
          </a:prstGeom>
          <a:noFill/>
        </p:spPr>
        <p:txBody>
          <a:bodyPr wrap="square" rtlCol="0">
            <a:spAutoFit/>
          </a:bodyPr>
          <a:lstStyle/>
          <a:p>
            <a:r>
              <a:rPr lang="en-GB" sz="4400" b="1" i="1" dirty="0">
                <a:latin typeface="+mj-lt"/>
              </a:rPr>
              <a:t>PLANNING</a:t>
            </a:r>
            <a:r>
              <a:rPr lang="en-GB" sz="4400" b="1" dirty="0">
                <a:latin typeface="+mj-lt"/>
              </a:rPr>
              <a:t> </a:t>
            </a:r>
            <a:r>
              <a:rPr lang="en-GB" sz="4400" b="1" dirty="0">
                <a:solidFill>
                  <a:schemeClr val="accent1"/>
                </a:solidFill>
                <a:latin typeface="+mj-lt"/>
              </a:rPr>
              <a:t>&gt;&gt;</a:t>
            </a:r>
          </a:p>
        </p:txBody>
      </p:sp>
      <p:sp>
        <p:nvSpPr>
          <p:cNvPr id="3" name="TextBox 2">
            <a:extLst>
              <a:ext uri="{FF2B5EF4-FFF2-40B4-BE49-F238E27FC236}">
                <a16:creationId xmlns:a16="http://schemas.microsoft.com/office/drawing/2014/main" id="{CB53916F-BD49-4925-A268-CB921F977971}"/>
              </a:ext>
            </a:extLst>
          </p:cNvPr>
          <p:cNvSpPr txBox="1"/>
          <p:nvPr/>
        </p:nvSpPr>
        <p:spPr>
          <a:xfrm>
            <a:off x="796954" y="1057012"/>
            <a:ext cx="10637240" cy="1477328"/>
          </a:xfrm>
          <a:prstGeom prst="rect">
            <a:avLst/>
          </a:prstGeom>
          <a:noFill/>
        </p:spPr>
        <p:txBody>
          <a:bodyPr wrap="square" rtlCol="0">
            <a:spAutoFit/>
          </a:bodyPr>
          <a:lstStyle/>
          <a:p>
            <a:r>
              <a:rPr lang="en-GB" dirty="0"/>
              <a:t>Everyone had to do a video for their interactive element, but I chose to also do a slideshow and a hyperlink originally. I also added interactive buttons that change colour when hovered over or clicked on and wanted to add an interactive textbox, but I couldn’t get the interactive text box to work. I always knew where I wanted these interactive elements to go, the slideshow would be part of the poll and the hyperlink would be a link to buy the shoes, so planning was very simple</a:t>
            </a:r>
          </a:p>
        </p:txBody>
      </p:sp>
      <p:pic>
        <p:nvPicPr>
          <p:cNvPr id="4" name="Picture 3">
            <a:extLst>
              <a:ext uri="{FF2B5EF4-FFF2-40B4-BE49-F238E27FC236}">
                <a16:creationId xmlns:a16="http://schemas.microsoft.com/office/drawing/2014/main" id="{747D2FBE-A7B8-49F9-8B79-E6A187E023F6}"/>
              </a:ext>
            </a:extLst>
          </p:cNvPr>
          <p:cNvPicPr>
            <a:picLocks noChangeAspect="1"/>
          </p:cNvPicPr>
          <p:nvPr/>
        </p:nvPicPr>
        <p:blipFill rotWithShape="1">
          <a:blip r:embed="rId2"/>
          <a:srcRect t="80583"/>
          <a:stretch/>
        </p:blipFill>
        <p:spPr>
          <a:xfrm>
            <a:off x="1123485" y="2992338"/>
            <a:ext cx="5139110" cy="1408579"/>
          </a:xfrm>
          <a:prstGeom prst="rect">
            <a:avLst/>
          </a:prstGeom>
        </p:spPr>
      </p:pic>
      <p:pic>
        <p:nvPicPr>
          <p:cNvPr id="6" name="Picture 5">
            <a:extLst>
              <a:ext uri="{FF2B5EF4-FFF2-40B4-BE49-F238E27FC236}">
                <a16:creationId xmlns:a16="http://schemas.microsoft.com/office/drawing/2014/main" id="{EE709FEE-361F-4454-B9A0-40679669EF45}"/>
              </a:ext>
            </a:extLst>
          </p:cNvPr>
          <p:cNvPicPr>
            <a:picLocks noChangeAspect="1"/>
          </p:cNvPicPr>
          <p:nvPr/>
        </p:nvPicPr>
        <p:blipFill rotWithShape="1">
          <a:blip r:embed="rId3"/>
          <a:srcRect l="8411" t="54688" r="52357" b="3676"/>
          <a:stretch/>
        </p:blipFill>
        <p:spPr>
          <a:xfrm>
            <a:off x="6811348" y="2976422"/>
            <a:ext cx="1978061" cy="3062122"/>
          </a:xfrm>
          <a:prstGeom prst="rect">
            <a:avLst/>
          </a:prstGeom>
        </p:spPr>
      </p:pic>
      <p:pic>
        <p:nvPicPr>
          <p:cNvPr id="11" name="Picture 10">
            <a:extLst>
              <a:ext uri="{FF2B5EF4-FFF2-40B4-BE49-F238E27FC236}">
                <a16:creationId xmlns:a16="http://schemas.microsoft.com/office/drawing/2014/main" id="{16FD7790-BE7B-440E-93EE-9E67B534B993}"/>
              </a:ext>
            </a:extLst>
          </p:cNvPr>
          <p:cNvPicPr>
            <a:picLocks noChangeAspect="1"/>
          </p:cNvPicPr>
          <p:nvPr/>
        </p:nvPicPr>
        <p:blipFill>
          <a:blip r:embed="rId4"/>
          <a:stretch>
            <a:fillRect/>
          </a:stretch>
        </p:blipFill>
        <p:spPr>
          <a:xfrm>
            <a:off x="1123485" y="4507483"/>
            <a:ext cx="5139110" cy="1546977"/>
          </a:xfrm>
          <a:prstGeom prst="rect">
            <a:avLst/>
          </a:prstGeom>
        </p:spPr>
      </p:pic>
      <p:pic>
        <p:nvPicPr>
          <p:cNvPr id="13" name="Picture 12">
            <a:extLst>
              <a:ext uri="{FF2B5EF4-FFF2-40B4-BE49-F238E27FC236}">
                <a16:creationId xmlns:a16="http://schemas.microsoft.com/office/drawing/2014/main" id="{BEA948BA-515B-473D-BFCD-BB7326AA0DCB}"/>
              </a:ext>
            </a:extLst>
          </p:cNvPr>
          <p:cNvPicPr>
            <a:picLocks noChangeAspect="1"/>
          </p:cNvPicPr>
          <p:nvPr/>
        </p:nvPicPr>
        <p:blipFill>
          <a:blip r:embed="rId5"/>
          <a:stretch>
            <a:fillRect/>
          </a:stretch>
        </p:blipFill>
        <p:spPr>
          <a:xfrm>
            <a:off x="8866740" y="2976423"/>
            <a:ext cx="2254834" cy="3062121"/>
          </a:xfrm>
          <a:prstGeom prst="rect">
            <a:avLst/>
          </a:prstGeom>
        </p:spPr>
      </p:pic>
      <p:sp>
        <p:nvSpPr>
          <p:cNvPr id="14" name="TextBox 13">
            <a:extLst>
              <a:ext uri="{FF2B5EF4-FFF2-40B4-BE49-F238E27FC236}">
                <a16:creationId xmlns:a16="http://schemas.microsoft.com/office/drawing/2014/main" id="{E2F3FDAB-7239-4F93-989E-EBA795533038}"/>
              </a:ext>
            </a:extLst>
          </p:cNvPr>
          <p:cNvSpPr txBox="1"/>
          <p:nvPr/>
        </p:nvSpPr>
        <p:spPr>
          <a:xfrm>
            <a:off x="1046154" y="2807672"/>
            <a:ext cx="1065829" cy="338554"/>
          </a:xfrm>
          <a:prstGeom prst="rect">
            <a:avLst/>
          </a:prstGeom>
          <a:noFill/>
        </p:spPr>
        <p:txBody>
          <a:bodyPr wrap="square" rtlCol="0">
            <a:spAutoFit/>
          </a:bodyPr>
          <a:lstStyle/>
          <a:p>
            <a:r>
              <a:rPr lang="en-GB" sz="1600" dirty="0"/>
              <a:t>mock-up</a:t>
            </a:r>
            <a:endParaRPr lang="en-GB" dirty="0"/>
          </a:p>
        </p:txBody>
      </p:sp>
      <p:sp>
        <p:nvSpPr>
          <p:cNvPr id="15" name="TextBox 14">
            <a:extLst>
              <a:ext uri="{FF2B5EF4-FFF2-40B4-BE49-F238E27FC236}">
                <a16:creationId xmlns:a16="http://schemas.microsoft.com/office/drawing/2014/main" id="{3A73A9E9-5001-4E58-8F42-4073F79A255C}"/>
              </a:ext>
            </a:extLst>
          </p:cNvPr>
          <p:cNvSpPr txBox="1"/>
          <p:nvPr/>
        </p:nvSpPr>
        <p:spPr>
          <a:xfrm>
            <a:off x="6734549" y="2669869"/>
            <a:ext cx="1065829" cy="338554"/>
          </a:xfrm>
          <a:prstGeom prst="rect">
            <a:avLst/>
          </a:prstGeom>
          <a:noFill/>
        </p:spPr>
        <p:txBody>
          <a:bodyPr wrap="square" rtlCol="0">
            <a:spAutoFit/>
          </a:bodyPr>
          <a:lstStyle/>
          <a:p>
            <a:r>
              <a:rPr lang="en-GB" sz="1600" dirty="0"/>
              <a:t>mock-up</a:t>
            </a:r>
            <a:endParaRPr lang="en-GB" dirty="0"/>
          </a:p>
        </p:txBody>
      </p:sp>
      <p:sp>
        <p:nvSpPr>
          <p:cNvPr id="16" name="TextBox 15">
            <a:extLst>
              <a:ext uri="{FF2B5EF4-FFF2-40B4-BE49-F238E27FC236}">
                <a16:creationId xmlns:a16="http://schemas.microsoft.com/office/drawing/2014/main" id="{56E46C42-A62C-4F04-823F-178AF58445FD}"/>
              </a:ext>
            </a:extLst>
          </p:cNvPr>
          <p:cNvSpPr txBox="1"/>
          <p:nvPr/>
        </p:nvSpPr>
        <p:spPr>
          <a:xfrm>
            <a:off x="5831067" y="5885183"/>
            <a:ext cx="587675" cy="338554"/>
          </a:xfrm>
          <a:prstGeom prst="rect">
            <a:avLst/>
          </a:prstGeom>
          <a:noFill/>
        </p:spPr>
        <p:txBody>
          <a:bodyPr wrap="square" rtlCol="0">
            <a:spAutoFit/>
          </a:bodyPr>
          <a:lstStyle/>
          <a:p>
            <a:r>
              <a:rPr lang="en-GB" sz="1600" dirty="0"/>
              <a:t>final</a:t>
            </a:r>
            <a:endParaRPr lang="en-GB" dirty="0"/>
          </a:p>
        </p:txBody>
      </p:sp>
      <p:sp>
        <p:nvSpPr>
          <p:cNvPr id="17" name="TextBox 16">
            <a:extLst>
              <a:ext uri="{FF2B5EF4-FFF2-40B4-BE49-F238E27FC236}">
                <a16:creationId xmlns:a16="http://schemas.microsoft.com/office/drawing/2014/main" id="{9CFEF6AE-FACF-4283-8E92-630EB595A061}"/>
              </a:ext>
            </a:extLst>
          </p:cNvPr>
          <p:cNvSpPr txBox="1"/>
          <p:nvPr/>
        </p:nvSpPr>
        <p:spPr>
          <a:xfrm>
            <a:off x="10676339" y="5983143"/>
            <a:ext cx="587675" cy="338554"/>
          </a:xfrm>
          <a:prstGeom prst="rect">
            <a:avLst/>
          </a:prstGeom>
          <a:noFill/>
        </p:spPr>
        <p:txBody>
          <a:bodyPr wrap="square" rtlCol="0">
            <a:spAutoFit/>
          </a:bodyPr>
          <a:lstStyle/>
          <a:p>
            <a:r>
              <a:rPr lang="en-GB" sz="1600" dirty="0"/>
              <a:t>final</a:t>
            </a:r>
            <a:endParaRPr lang="en-GB" dirty="0"/>
          </a:p>
        </p:txBody>
      </p:sp>
    </p:spTree>
    <p:extLst>
      <p:ext uri="{BB962C8B-B14F-4D97-AF65-F5344CB8AC3E}">
        <p14:creationId xmlns:p14="http://schemas.microsoft.com/office/powerpoint/2010/main" val="23448763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084E093-A635-47BD-A29A-C86EC05DB836}"/>
              </a:ext>
            </a:extLst>
          </p:cNvPr>
          <p:cNvSpPr txBox="1"/>
          <p:nvPr/>
        </p:nvSpPr>
        <p:spPr>
          <a:xfrm>
            <a:off x="922788" y="394284"/>
            <a:ext cx="6123963" cy="769441"/>
          </a:xfrm>
          <a:prstGeom prst="rect">
            <a:avLst/>
          </a:prstGeom>
          <a:noFill/>
        </p:spPr>
        <p:txBody>
          <a:bodyPr wrap="square" rtlCol="0">
            <a:spAutoFit/>
          </a:bodyPr>
          <a:lstStyle/>
          <a:p>
            <a:r>
              <a:rPr lang="en-GB" sz="4400" b="1" i="1" dirty="0">
                <a:latin typeface="+mj-lt"/>
              </a:rPr>
              <a:t>PLANNING</a:t>
            </a:r>
            <a:r>
              <a:rPr lang="en-GB" sz="4400" b="1" dirty="0">
                <a:latin typeface="+mj-lt"/>
              </a:rPr>
              <a:t> </a:t>
            </a:r>
            <a:r>
              <a:rPr lang="en-GB" sz="4400" b="1" dirty="0">
                <a:solidFill>
                  <a:schemeClr val="accent1"/>
                </a:solidFill>
                <a:latin typeface="+mj-lt"/>
              </a:rPr>
              <a:t>&gt;&gt;</a:t>
            </a:r>
          </a:p>
        </p:txBody>
      </p:sp>
      <p:sp>
        <p:nvSpPr>
          <p:cNvPr id="3" name="TextBox 2">
            <a:extLst>
              <a:ext uri="{FF2B5EF4-FFF2-40B4-BE49-F238E27FC236}">
                <a16:creationId xmlns:a16="http://schemas.microsoft.com/office/drawing/2014/main" id="{CB53916F-BD49-4925-A268-CB921F977971}"/>
              </a:ext>
            </a:extLst>
          </p:cNvPr>
          <p:cNvSpPr txBox="1"/>
          <p:nvPr/>
        </p:nvSpPr>
        <p:spPr>
          <a:xfrm>
            <a:off x="796954" y="1057012"/>
            <a:ext cx="10637240" cy="3416320"/>
          </a:xfrm>
          <a:prstGeom prst="rect">
            <a:avLst/>
          </a:prstGeom>
          <a:noFill/>
        </p:spPr>
        <p:txBody>
          <a:bodyPr wrap="square" rtlCol="0">
            <a:spAutoFit/>
          </a:bodyPr>
          <a:lstStyle/>
          <a:p>
            <a:r>
              <a:rPr lang="en-GB" dirty="0"/>
              <a:t>I had to do original photography and as this was a fashion magazine, that meant I also had to have models. I took photos of two models, myself and shoes for my magazine</a:t>
            </a:r>
          </a:p>
          <a:p>
            <a:endParaRPr lang="en-GB" dirty="0"/>
          </a:p>
          <a:p>
            <a:endParaRPr lang="en-GB" dirty="0"/>
          </a:p>
          <a:p>
            <a:endParaRPr lang="en-GB" dirty="0"/>
          </a:p>
          <a:p>
            <a:endParaRPr lang="en-GB" dirty="0"/>
          </a:p>
          <a:p>
            <a:endParaRPr lang="en-GB" dirty="0"/>
          </a:p>
          <a:p>
            <a:endParaRPr lang="en-GB" dirty="0"/>
          </a:p>
          <a:p>
            <a:endParaRPr lang="en-GB" dirty="0"/>
          </a:p>
          <a:p>
            <a:r>
              <a:rPr lang="en-GB" dirty="0"/>
              <a:t>Writing my articles was easy as my tone had to be easy going, fun and informal. I also didn’t have to write as much as all of my research had mentioned that they’d prefer images over text and that they’d most likely skip paragraphs of text</a:t>
            </a:r>
          </a:p>
        </p:txBody>
      </p:sp>
      <p:pic>
        <p:nvPicPr>
          <p:cNvPr id="6" name="Graphic 5" descr="Group of women with solid fill">
            <a:extLst>
              <a:ext uri="{FF2B5EF4-FFF2-40B4-BE49-F238E27FC236}">
                <a16:creationId xmlns:a16="http://schemas.microsoft.com/office/drawing/2014/main" id="{F96E44C7-44A2-4CA5-904F-C38F11C42F5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333222" y="1992085"/>
            <a:ext cx="1525555" cy="1525555"/>
          </a:xfrm>
          <a:prstGeom prst="rect">
            <a:avLst/>
          </a:prstGeom>
        </p:spPr>
      </p:pic>
      <p:pic>
        <p:nvPicPr>
          <p:cNvPr id="10" name="Graphic 9" descr="Video camera with solid fill">
            <a:extLst>
              <a:ext uri="{FF2B5EF4-FFF2-40B4-BE49-F238E27FC236}">
                <a16:creationId xmlns:a16="http://schemas.microsoft.com/office/drawing/2014/main" id="{5B3B370A-6A09-4814-AAEB-C09EF155C5B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7399804" y="2027261"/>
            <a:ext cx="895110" cy="914400"/>
          </a:xfrm>
          <a:prstGeom prst="rect">
            <a:avLst/>
          </a:prstGeom>
        </p:spPr>
      </p:pic>
      <p:pic>
        <p:nvPicPr>
          <p:cNvPr id="12" name="Picture 11">
            <a:extLst>
              <a:ext uri="{FF2B5EF4-FFF2-40B4-BE49-F238E27FC236}">
                <a16:creationId xmlns:a16="http://schemas.microsoft.com/office/drawing/2014/main" id="{D84BD9E8-2D33-4C2D-A3F3-6E3B23E4C34B}"/>
              </a:ext>
            </a:extLst>
          </p:cNvPr>
          <p:cNvPicPr>
            <a:picLocks noChangeAspect="1"/>
          </p:cNvPicPr>
          <p:nvPr/>
        </p:nvPicPr>
        <p:blipFill>
          <a:blip r:embed="rId6"/>
          <a:stretch>
            <a:fillRect/>
          </a:stretch>
        </p:blipFill>
        <p:spPr>
          <a:xfrm>
            <a:off x="922788" y="4473332"/>
            <a:ext cx="6015356" cy="1555033"/>
          </a:xfrm>
          <a:prstGeom prst="rect">
            <a:avLst/>
          </a:prstGeom>
        </p:spPr>
      </p:pic>
      <p:pic>
        <p:nvPicPr>
          <p:cNvPr id="13" name="Picture 12">
            <a:extLst>
              <a:ext uri="{FF2B5EF4-FFF2-40B4-BE49-F238E27FC236}">
                <a16:creationId xmlns:a16="http://schemas.microsoft.com/office/drawing/2014/main" id="{2F2BDAC6-F37A-4006-AEA7-DCE32F0D7F85}"/>
              </a:ext>
            </a:extLst>
          </p:cNvPr>
          <p:cNvPicPr>
            <a:picLocks noChangeAspect="1"/>
          </p:cNvPicPr>
          <p:nvPr/>
        </p:nvPicPr>
        <p:blipFill rotWithShape="1">
          <a:blip r:embed="rId7"/>
          <a:srcRect r="28899" b="94459"/>
          <a:stretch/>
        </p:blipFill>
        <p:spPr>
          <a:xfrm>
            <a:off x="7599491" y="4260805"/>
            <a:ext cx="4044667" cy="425053"/>
          </a:xfrm>
          <a:prstGeom prst="rect">
            <a:avLst/>
          </a:prstGeom>
        </p:spPr>
      </p:pic>
      <p:pic>
        <p:nvPicPr>
          <p:cNvPr id="14" name="Picture 13">
            <a:extLst>
              <a:ext uri="{FF2B5EF4-FFF2-40B4-BE49-F238E27FC236}">
                <a16:creationId xmlns:a16="http://schemas.microsoft.com/office/drawing/2014/main" id="{53D1E0D0-783F-4EF6-96B0-F029B7F9F661}"/>
              </a:ext>
            </a:extLst>
          </p:cNvPr>
          <p:cNvPicPr>
            <a:picLocks noChangeAspect="1"/>
          </p:cNvPicPr>
          <p:nvPr/>
        </p:nvPicPr>
        <p:blipFill rotWithShape="1">
          <a:blip r:embed="rId7"/>
          <a:srcRect t="86072" r="28399"/>
          <a:stretch/>
        </p:blipFill>
        <p:spPr>
          <a:xfrm>
            <a:off x="7599491" y="4700342"/>
            <a:ext cx="4197601" cy="1101012"/>
          </a:xfrm>
          <a:prstGeom prst="rect">
            <a:avLst/>
          </a:prstGeom>
        </p:spPr>
      </p:pic>
    </p:spTree>
    <p:extLst>
      <p:ext uri="{BB962C8B-B14F-4D97-AF65-F5344CB8AC3E}">
        <p14:creationId xmlns:p14="http://schemas.microsoft.com/office/powerpoint/2010/main" val="40580630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084E093-A635-47BD-A29A-C86EC05DB836}"/>
              </a:ext>
            </a:extLst>
          </p:cNvPr>
          <p:cNvSpPr txBox="1"/>
          <p:nvPr/>
        </p:nvSpPr>
        <p:spPr>
          <a:xfrm>
            <a:off x="922788" y="394284"/>
            <a:ext cx="6123963" cy="769441"/>
          </a:xfrm>
          <a:prstGeom prst="rect">
            <a:avLst/>
          </a:prstGeom>
          <a:noFill/>
        </p:spPr>
        <p:txBody>
          <a:bodyPr wrap="square" rtlCol="0">
            <a:spAutoFit/>
          </a:bodyPr>
          <a:lstStyle/>
          <a:p>
            <a:r>
              <a:rPr lang="en-GB" sz="4400" b="1" i="1" dirty="0">
                <a:latin typeface="+mj-lt"/>
              </a:rPr>
              <a:t>PRODUCT</a:t>
            </a:r>
            <a:r>
              <a:rPr lang="en-GB" sz="4400" b="1" dirty="0">
                <a:latin typeface="+mj-lt"/>
              </a:rPr>
              <a:t> </a:t>
            </a:r>
            <a:r>
              <a:rPr lang="en-GB" sz="4400" b="1" dirty="0">
                <a:solidFill>
                  <a:schemeClr val="accent2"/>
                </a:solidFill>
                <a:latin typeface="+mj-lt"/>
              </a:rPr>
              <a:t>&gt;&gt;</a:t>
            </a:r>
          </a:p>
        </p:txBody>
      </p:sp>
      <p:sp>
        <p:nvSpPr>
          <p:cNvPr id="3" name="TextBox 2">
            <a:extLst>
              <a:ext uri="{FF2B5EF4-FFF2-40B4-BE49-F238E27FC236}">
                <a16:creationId xmlns:a16="http://schemas.microsoft.com/office/drawing/2014/main" id="{CB53916F-BD49-4925-A268-CB921F977971}"/>
              </a:ext>
            </a:extLst>
          </p:cNvPr>
          <p:cNvSpPr txBox="1"/>
          <p:nvPr/>
        </p:nvSpPr>
        <p:spPr>
          <a:xfrm>
            <a:off x="796954" y="1057012"/>
            <a:ext cx="10637240" cy="369332"/>
          </a:xfrm>
          <a:prstGeom prst="rect">
            <a:avLst/>
          </a:prstGeom>
          <a:noFill/>
        </p:spPr>
        <p:txBody>
          <a:bodyPr wrap="square" rtlCol="0">
            <a:spAutoFit/>
          </a:bodyPr>
          <a:lstStyle/>
          <a:p>
            <a:r>
              <a:rPr lang="en-GB" dirty="0"/>
              <a:t>This was the final design of my magazine and I’m quite proud of it, especially the double page spread</a:t>
            </a:r>
          </a:p>
        </p:txBody>
      </p:sp>
      <p:pic>
        <p:nvPicPr>
          <p:cNvPr id="6" name="Picture 5">
            <a:extLst>
              <a:ext uri="{FF2B5EF4-FFF2-40B4-BE49-F238E27FC236}">
                <a16:creationId xmlns:a16="http://schemas.microsoft.com/office/drawing/2014/main" id="{44CA5E7C-5998-41F7-8FD7-5165BB080825}"/>
              </a:ext>
            </a:extLst>
          </p:cNvPr>
          <p:cNvPicPr>
            <a:picLocks noChangeAspect="1"/>
          </p:cNvPicPr>
          <p:nvPr/>
        </p:nvPicPr>
        <p:blipFill>
          <a:blip r:embed="rId2"/>
          <a:stretch>
            <a:fillRect/>
          </a:stretch>
        </p:blipFill>
        <p:spPr>
          <a:xfrm>
            <a:off x="1080574" y="1487546"/>
            <a:ext cx="3568925" cy="5039901"/>
          </a:xfrm>
          <a:prstGeom prst="rect">
            <a:avLst/>
          </a:prstGeom>
        </p:spPr>
      </p:pic>
      <p:pic>
        <p:nvPicPr>
          <p:cNvPr id="10" name="Picture 9">
            <a:extLst>
              <a:ext uri="{FF2B5EF4-FFF2-40B4-BE49-F238E27FC236}">
                <a16:creationId xmlns:a16="http://schemas.microsoft.com/office/drawing/2014/main" id="{B49DC8FE-B335-47AD-AB16-EE356055AB7A}"/>
              </a:ext>
            </a:extLst>
          </p:cNvPr>
          <p:cNvPicPr>
            <a:picLocks noChangeAspect="1"/>
          </p:cNvPicPr>
          <p:nvPr/>
        </p:nvPicPr>
        <p:blipFill rotWithShape="1">
          <a:blip r:embed="rId3"/>
          <a:srcRect b="622"/>
          <a:stretch/>
        </p:blipFill>
        <p:spPr>
          <a:xfrm>
            <a:off x="4860930" y="1487546"/>
            <a:ext cx="7113392" cy="5008594"/>
          </a:xfrm>
          <a:prstGeom prst="rect">
            <a:avLst/>
          </a:prstGeom>
        </p:spPr>
      </p:pic>
      <p:sp>
        <p:nvSpPr>
          <p:cNvPr id="11" name="Rectangle 10">
            <a:extLst>
              <a:ext uri="{FF2B5EF4-FFF2-40B4-BE49-F238E27FC236}">
                <a16:creationId xmlns:a16="http://schemas.microsoft.com/office/drawing/2014/main" id="{5D4E3860-F8F2-46B3-9A6E-A68A5B8059AC}"/>
              </a:ext>
            </a:extLst>
          </p:cNvPr>
          <p:cNvSpPr/>
          <p:nvPr/>
        </p:nvSpPr>
        <p:spPr>
          <a:xfrm>
            <a:off x="6762750" y="2800350"/>
            <a:ext cx="1495425" cy="857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err="1">
                <a:solidFill>
                  <a:schemeClr val="accent2"/>
                </a:solidFill>
              </a:rPr>
              <a:t>theres</a:t>
            </a:r>
            <a:r>
              <a:rPr lang="en-GB" sz="1050" dirty="0">
                <a:solidFill>
                  <a:schemeClr val="accent2"/>
                </a:solidFill>
              </a:rPr>
              <a:t> a video</a:t>
            </a:r>
            <a:br>
              <a:rPr lang="en-GB" sz="1050" dirty="0">
                <a:solidFill>
                  <a:schemeClr val="accent2"/>
                </a:solidFill>
              </a:rPr>
            </a:br>
            <a:r>
              <a:rPr lang="en-GB" sz="1050" dirty="0">
                <a:solidFill>
                  <a:schemeClr val="accent2"/>
                </a:solidFill>
              </a:rPr>
              <a:t>here </a:t>
            </a:r>
            <a:r>
              <a:rPr lang="en-GB" sz="1050" dirty="0" err="1">
                <a:solidFill>
                  <a:schemeClr val="accent2"/>
                </a:solidFill>
              </a:rPr>
              <a:t>i</a:t>
            </a:r>
            <a:r>
              <a:rPr lang="en-GB" sz="1050" dirty="0">
                <a:solidFill>
                  <a:schemeClr val="accent2"/>
                </a:solidFill>
              </a:rPr>
              <a:t> promise</a:t>
            </a:r>
          </a:p>
        </p:txBody>
      </p:sp>
    </p:spTree>
    <p:extLst>
      <p:ext uri="{BB962C8B-B14F-4D97-AF65-F5344CB8AC3E}">
        <p14:creationId xmlns:p14="http://schemas.microsoft.com/office/powerpoint/2010/main" val="3924257906"/>
      </p:ext>
    </p:extLst>
  </p:cSld>
  <p:clrMapOvr>
    <a:masterClrMapping/>
  </p:clrMapOvr>
</p:sld>
</file>

<file path=ppt/theme/theme1.xml><?xml version="1.0" encoding="utf-8"?>
<a:theme xmlns:a="http://schemas.openxmlformats.org/drawingml/2006/main" name="GradientVTI">
  <a:themeElements>
    <a:clrScheme name="Gradient">
      <a:dk1>
        <a:sysClr val="windowText" lastClr="000000"/>
      </a:dk1>
      <a:lt1>
        <a:sysClr val="window" lastClr="FFFFFF"/>
      </a:lt1>
      <a:dk2>
        <a:srgbClr val="10013F"/>
      </a:dk2>
      <a:lt2>
        <a:srgbClr val="F2F0FF"/>
      </a:lt2>
      <a:accent1>
        <a:srgbClr val="814DFF"/>
      </a:accent1>
      <a:accent2>
        <a:srgbClr val="243FFF"/>
      </a:accent2>
      <a:accent3>
        <a:srgbClr val="FF83B6"/>
      </a:accent3>
      <a:accent4>
        <a:srgbClr val="FF9022"/>
      </a:accent4>
      <a:accent5>
        <a:srgbClr val="FF1F85"/>
      </a:accent5>
      <a:accent6>
        <a:srgbClr val="1A98FF"/>
      </a:accent6>
      <a:hlink>
        <a:srgbClr val="0563C1"/>
      </a:hlink>
      <a:folHlink>
        <a:srgbClr val="954F72"/>
      </a:folHlink>
    </a:clrScheme>
    <a:fontScheme name="Univers">
      <a:majorFont>
        <a:latin typeface="Gill Sans Nova"/>
        <a:ea typeface=""/>
        <a:cs typeface=""/>
      </a:majorFont>
      <a:minorFont>
        <a:latin typeface="Gill Sans Nov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adientVTI" id="{605F9078-86F9-4258-A3E1-F8EFF02AE8CC}" vid="{4848699B-BB01-41E3-9EC4-3D97DFE5292B}"/>
    </a:ext>
  </a:extLst>
</a:theme>
</file>

<file path=docProps/app.xml><?xml version="1.0" encoding="utf-8"?>
<Properties xmlns="http://schemas.openxmlformats.org/officeDocument/2006/extended-properties" xmlns:vt="http://schemas.openxmlformats.org/officeDocument/2006/docPropsVTypes">
  <TotalTime>162</TotalTime>
  <Words>1593</Words>
  <Application>Microsoft Office PowerPoint</Application>
  <PresentationFormat>Widescreen</PresentationFormat>
  <Paragraphs>69</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Gill Sans Nova</vt:lpstr>
      <vt:lpstr>Wingdings</vt:lpstr>
      <vt:lpstr>GradientVTI</vt:lpstr>
      <vt:lpstr>Interactive magazine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Interactive magazine</dc:title>
  <dc:creator>Shassagay Onyango</dc:creator>
  <cp:lastModifiedBy>Shassagay Onyango</cp:lastModifiedBy>
  <cp:revision>1</cp:revision>
  <dcterms:created xsi:type="dcterms:W3CDTF">2021-12-09T09:17:09Z</dcterms:created>
  <dcterms:modified xsi:type="dcterms:W3CDTF">2021-12-09T12:00:06Z</dcterms:modified>
</cp:coreProperties>
</file>